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163E64"/>
    <a:srgbClr val="0D82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0235-EB68-C209-BBC1-5F182BD96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9BFD1-A58F-09BA-3F51-00470C0B7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87228-133F-4396-AA77-FE55FD258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4C61C-9D31-7C58-5F58-996B7728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B0038-10CD-060E-377F-321F49C8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6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0721-CACF-51BD-E113-1B5CE5B3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EB713-F516-27F9-6571-65189FD8B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C2CE5-847A-F0F2-9A85-A9B18323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BC428-7AA0-C2C6-BF35-80EA3963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CCAF-41FF-9653-33EE-37B73F01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6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9FB1B1-1895-0DC6-4E6B-CAB938160C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5ED9C-8538-7DB0-23AD-44A0EA24F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71AEF-D3BA-E86D-8B5A-EB168914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5F04C-3AFB-BCA1-D592-F156677DB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B9C32-ABD4-9864-36C2-0C6992AF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86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34B9-E835-EACD-2E18-C741BA60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AD3F-7333-90AE-5B9A-65CF8FF8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07B27-BCB6-94C6-487B-83E6E6FD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2C577-F5EF-6204-27F0-5B71E3B31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2F0ED-3DAE-0838-63EA-06A7D5A5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865A-1D1E-9D12-2199-65ECD7CF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1E0E1-785F-D307-1E36-95842BA15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FD116-1A0C-4451-452F-14D92D34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5964D-73C4-41C8-F769-A7E4133B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3F5FB-9075-42AD-0865-504B3B86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2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5898-B002-91E0-460C-132974B2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C436E-9196-0E6D-1EB6-EF56D470A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C0A71-72AB-FD42-7440-7E73EC1A8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59467-B091-FFE4-A19C-DEDF04E9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A65C-BEE8-3785-3FD6-E70D0827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C3FEB-D43E-0D3E-67C6-E82091C4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2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BB8A-5092-842B-233C-9F398F54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E8D6C-4155-A56C-9FB3-69412A554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32777-E80C-8949-023F-E19F2FF27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F757C-F65A-AFA8-467C-58F444126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2E4F3-C055-7F22-EB56-861B7A5FB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C2DCD5-922D-1532-9F29-8B465416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1CFC0-8271-EE66-8F9D-8C27ACC6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E732A-2880-F233-D57E-9E7D5548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35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DB3B-8C17-2221-2BAF-715324CD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E520A-E488-9282-9557-0203AD572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83301-AE41-A31B-8BAE-A6C32F67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21F58-AE1A-84E6-158C-63ADC32F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3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9575B-CCBB-DA3D-3BF1-83787618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832C2-D794-5282-593F-9113E96C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AC3B-D074-8A20-125B-F0CE9405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6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E63E-DB20-1706-6D2F-7A988E52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1F6B8-0303-4A3D-73A1-0EB80A427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7DD5B-67E9-8F14-EA3D-3D7BE3C96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085FF-B975-6719-F60C-C5FEA109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780D6-0553-EBD9-9401-8110948F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FF3D5-44A8-7165-E8F1-9CD8D51D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ED8F-490D-27AC-029E-00C75DE1E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5BF06-C759-41F0-15BD-FCE2A6EFC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304C6-7FCC-4077-8DBD-B54102F45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6AA08-2E0A-8CBD-CBA0-C1353F53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2D0BD-03E7-DD91-2443-4528F1AE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F5A1C-184F-4894-2B7D-1F05958D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64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95686-13C3-7AC9-5C0C-BAFDE831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72BC2-A27B-BFFA-7A3C-65BB4007A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BED03-D4DA-9D4E-8B37-9ACDB3793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C2B03-DD22-4CA7-8B26-0CE0561CF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0E89B-E732-7772-0AF3-3C35EFB83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15AD-219E-58B9-6023-48110D905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B1FA23-D14A-4869-A197-4948322F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2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microsoft.com/office/2017/06/relationships/model3d" Target="../media/model3d4.glb"/><Relationship Id="rId3" Type="http://schemas.microsoft.com/office/2017/06/relationships/model3d" Target="../media/model3d1.glb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5.jpg"/><Relationship Id="rId5" Type="http://schemas.microsoft.com/office/2017/06/relationships/model3d" Target="../media/model3d2.glb"/><Relationship Id="rId15" Type="http://schemas.openxmlformats.org/officeDocument/2006/relationships/image" Target="../media/image23.png"/><Relationship Id="rId10" Type="http://schemas.openxmlformats.org/officeDocument/2006/relationships/image" Target="../media/image14.jpg"/><Relationship Id="rId19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13.jpg"/><Relationship Id="rId14" Type="http://schemas.microsoft.com/office/2017/06/relationships/model3d" Target="../media/model3d3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microsoft.com/office/2017/06/relationships/model3d" Target="../media/model3d4.glb"/><Relationship Id="rId3" Type="http://schemas.microsoft.com/office/2017/06/relationships/model3d" Target="../media/model3d1.glb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5.jpg"/><Relationship Id="rId5" Type="http://schemas.microsoft.com/office/2017/06/relationships/model3d" Target="../media/model3d2.glb"/><Relationship Id="rId15" Type="http://schemas.openxmlformats.org/officeDocument/2006/relationships/image" Target="../media/image23.png"/><Relationship Id="rId10" Type="http://schemas.openxmlformats.org/officeDocument/2006/relationships/image" Target="../media/image14.jpg"/><Relationship Id="rId19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13.jpg"/><Relationship Id="rId14" Type="http://schemas.microsoft.com/office/2017/06/relationships/model3d" Target="../media/model3d3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7/06/relationships/model3d" Target="../media/model3d2.glb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17/06/relationships/model3d" Target="../media/model3d2.glb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microsoft.com/office/2017/06/relationships/model3d" Target="../media/model3d1.glb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microsoft.com/office/2017/06/relationships/model3d" Target="../media/model3d2.glb"/><Relationship Id="rId15" Type="http://schemas.openxmlformats.org/officeDocument/2006/relationships/image" Target="../media/image18.png"/><Relationship Id="rId10" Type="http://schemas.openxmlformats.org/officeDocument/2006/relationships/image" Target="../media/image14.jpg"/><Relationship Id="rId4" Type="http://schemas.openxmlformats.org/officeDocument/2006/relationships/image" Target="../media/image9.png"/><Relationship Id="rId9" Type="http://schemas.openxmlformats.org/officeDocument/2006/relationships/image" Target="../media/image13.jpg"/><Relationship Id="rId14" Type="http://schemas.microsoft.com/office/2017/06/relationships/model3d" Target="../media/model3d3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microsoft.com/office/2017/06/relationships/model3d" Target="../media/model3d1.glb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5.jpg"/><Relationship Id="rId5" Type="http://schemas.microsoft.com/office/2017/06/relationships/model3d" Target="../media/model3d2.glb"/><Relationship Id="rId15" Type="http://schemas.openxmlformats.org/officeDocument/2006/relationships/image" Target="../media/image21.png"/><Relationship Id="rId10" Type="http://schemas.openxmlformats.org/officeDocument/2006/relationships/image" Target="../media/image14.jpg"/><Relationship Id="rId4" Type="http://schemas.openxmlformats.org/officeDocument/2006/relationships/image" Target="../media/image19.png"/><Relationship Id="rId9" Type="http://schemas.openxmlformats.org/officeDocument/2006/relationships/image" Target="../media/image13.jpg"/><Relationship Id="rId14" Type="http://schemas.microsoft.com/office/2017/06/relationships/model3d" Target="../media/model3d3.glb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microsoft.com/office/2017/06/relationships/model3d" Target="../media/model3d1.glb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5.jpg"/><Relationship Id="rId5" Type="http://schemas.microsoft.com/office/2017/06/relationships/model3d" Target="../media/model3d2.glb"/><Relationship Id="rId15" Type="http://schemas.openxmlformats.org/officeDocument/2006/relationships/image" Target="../media/image23.png"/><Relationship Id="rId10" Type="http://schemas.openxmlformats.org/officeDocument/2006/relationships/image" Target="../media/image14.jpg"/><Relationship Id="rId4" Type="http://schemas.openxmlformats.org/officeDocument/2006/relationships/image" Target="../media/image19.png"/><Relationship Id="rId9" Type="http://schemas.openxmlformats.org/officeDocument/2006/relationships/image" Target="../media/image13.jpg"/><Relationship Id="rId14" Type="http://schemas.microsoft.com/office/2017/06/relationships/model3d" Target="../media/model3d3.glb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microsoft.com/office/2017/06/relationships/model3d" Target="../media/model3d4.glb"/><Relationship Id="rId3" Type="http://schemas.microsoft.com/office/2017/06/relationships/model3d" Target="../media/model3d1.glb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5.jpg"/><Relationship Id="rId5" Type="http://schemas.microsoft.com/office/2017/06/relationships/model3d" Target="../media/model3d2.glb"/><Relationship Id="rId15" Type="http://schemas.openxmlformats.org/officeDocument/2006/relationships/image" Target="../media/image23.png"/><Relationship Id="rId10" Type="http://schemas.openxmlformats.org/officeDocument/2006/relationships/image" Target="../media/image14.jpg"/><Relationship Id="rId19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13.jpg"/><Relationship Id="rId14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9461FFB-1835-B6CB-976A-AAB3D4627D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FFC50D20-4CA8-98E0-C13F-B7D52FC405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936600"/>
                  </p:ext>
                </p:extLst>
              </p:nvPr>
            </p:nvGraphicFramePr>
            <p:xfrm>
              <a:off x="5207328" y="7017094"/>
              <a:ext cx="3423942" cy="30042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23942" cy="3004288"/>
                    </a:xfrm>
                    <a:prstGeom prst="rect">
                      <a:avLst/>
                    </a:prstGeom>
                  </am3d:spPr>
                  <am3d:camera>
                    <am3d:pos x="0" y="0" z="64560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48" d="1000000"/>
                    <am3d:preTrans dx="30346720" dy="2443814" dz="3514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41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FFC50D20-4CA8-98E0-C13F-B7D52FC405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7328" y="7017094"/>
                <a:ext cx="3423942" cy="3004288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CADC834-AAA0-9FF2-C144-5DF4D2511F87}"/>
              </a:ext>
            </a:extLst>
          </p:cNvPr>
          <p:cNvSpPr txBox="1"/>
          <p:nvPr/>
        </p:nvSpPr>
        <p:spPr>
          <a:xfrm>
            <a:off x="5759924" y="7503575"/>
            <a:ext cx="4021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Team: </a:t>
            </a:r>
          </a:p>
          <a:p>
            <a:r>
              <a:rPr lang="en-US" dirty="0"/>
              <a:t>Amr Osama Abd-Allah</a:t>
            </a:r>
          </a:p>
          <a:p>
            <a:r>
              <a:rPr lang="en-US" dirty="0"/>
              <a:t>Abd-</a:t>
            </a:r>
            <a:r>
              <a:rPr lang="en-US" dirty="0" err="1"/>
              <a:t>Alrahman</a:t>
            </a:r>
            <a:r>
              <a:rPr lang="en-US" dirty="0"/>
              <a:t> </a:t>
            </a:r>
            <a:r>
              <a:rPr lang="en-US" dirty="0" err="1"/>
              <a:t>Yehya</a:t>
            </a:r>
            <a:endParaRPr lang="en-US" dirty="0"/>
          </a:p>
          <a:p>
            <a:r>
              <a:rPr lang="en-US" dirty="0"/>
              <a:t>Fatma Sayed</a:t>
            </a:r>
          </a:p>
          <a:p>
            <a:r>
              <a:rPr lang="en-US" dirty="0" err="1"/>
              <a:t>Shahd</a:t>
            </a:r>
            <a:r>
              <a:rPr lang="en-US" dirty="0"/>
              <a:t> Osama </a:t>
            </a:r>
          </a:p>
          <a:p>
            <a:r>
              <a:rPr lang="en-US" dirty="0" err="1"/>
              <a:t>Mohanad</a:t>
            </a:r>
            <a:r>
              <a:rPr lang="en-US" dirty="0"/>
              <a:t> Talaat</a:t>
            </a:r>
          </a:p>
          <a:p>
            <a:r>
              <a:rPr lang="en-US" dirty="0"/>
              <a:t>Mia Ashraf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74CB5-6C7C-1C83-8F15-0BC551A3D3C5}"/>
              </a:ext>
            </a:extLst>
          </p:cNvPr>
          <p:cNvSpPr txBox="1"/>
          <p:nvPr/>
        </p:nvSpPr>
        <p:spPr>
          <a:xfrm>
            <a:off x="1755493" y="2433274"/>
            <a:ext cx="86810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</p:spTree>
    <p:extLst>
      <p:ext uri="{BB962C8B-B14F-4D97-AF65-F5344CB8AC3E}">
        <p14:creationId xmlns:p14="http://schemas.microsoft.com/office/powerpoint/2010/main" val="2198071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B10F5-597F-DBE9-F30B-6103539FA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70F184-87B9-35CD-F0F9-989DA606BA6E}"/>
              </a:ext>
            </a:extLst>
          </p:cNvPr>
          <p:cNvSpPr/>
          <p:nvPr/>
        </p:nvSpPr>
        <p:spPr>
          <a:xfrm rot="16200000">
            <a:off x="2667905" y="-2667975"/>
            <a:ext cx="6875450" cy="122112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C0A3AB-B62D-3087-B1F2-4E87F4E35785}"/>
              </a:ext>
            </a:extLst>
          </p:cNvPr>
          <p:cNvSpPr txBox="1"/>
          <p:nvPr/>
        </p:nvSpPr>
        <p:spPr>
          <a:xfrm>
            <a:off x="10577403" y="6457890"/>
            <a:ext cx="174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EEED3-E4ED-B959-D42A-F08186DABFA5}"/>
              </a:ext>
            </a:extLst>
          </p:cNvPr>
          <p:cNvSpPr txBox="1"/>
          <p:nvPr/>
        </p:nvSpPr>
        <p:spPr>
          <a:xfrm>
            <a:off x="-4942284" y="1136142"/>
            <a:ext cx="317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Configuration: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041C77-E349-662C-39C5-CC07FFE72A32}"/>
              </a:ext>
            </a:extLst>
          </p:cNvPr>
          <p:cNvSpPr/>
          <p:nvPr/>
        </p:nvSpPr>
        <p:spPr>
          <a:xfrm>
            <a:off x="-3226131" y="1768755"/>
            <a:ext cx="1492842" cy="9880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B7243-C24C-9250-31A0-7691AC8CB84A}"/>
              </a:ext>
            </a:extLst>
          </p:cNvPr>
          <p:cNvSpPr txBox="1"/>
          <p:nvPr/>
        </p:nvSpPr>
        <p:spPr>
          <a:xfrm>
            <a:off x="-3261332" y="1760485"/>
            <a:ext cx="14928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Shoulder</a:t>
            </a:r>
          </a:p>
          <a:p>
            <a:r>
              <a:rPr lang="en-US" sz="1050" dirty="0"/>
              <a:t>DOF = 2 (</a:t>
            </a:r>
            <a:r>
              <a:rPr lang="en-US" sz="1050" dirty="0" err="1"/>
              <a:t>Yaw,Pitch</a:t>
            </a:r>
            <a:r>
              <a:rPr lang="en-US" sz="1050" dirty="0"/>
              <a:t>)</a:t>
            </a:r>
          </a:p>
          <a:p>
            <a:r>
              <a:rPr lang="en-US" sz="1050" dirty="0"/>
              <a:t>Allows the arm to move in multiply directions</a:t>
            </a:r>
          </a:p>
          <a:p>
            <a:r>
              <a:rPr lang="en-US" sz="1050" dirty="0"/>
              <a:t>from 0 to 180 Degree.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18CE9B-F1FF-CF7F-660A-45D692CE4334}"/>
              </a:ext>
            </a:extLst>
          </p:cNvPr>
          <p:cNvSpPr/>
          <p:nvPr/>
        </p:nvSpPr>
        <p:spPr>
          <a:xfrm>
            <a:off x="-4969957" y="2833545"/>
            <a:ext cx="1494420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674A26-012C-8802-6430-9AD823264CB0}"/>
              </a:ext>
            </a:extLst>
          </p:cNvPr>
          <p:cNvSpPr txBox="1"/>
          <p:nvPr/>
        </p:nvSpPr>
        <p:spPr>
          <a:xfrm>
            <a:off x="-5017373" y="2786185"/>
            <a:ext cx="149442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Elbow</a:t>
            </a:r>
          </a:p>
          <a:p>
            <a:r>
              <a:rPr lang="en-US" sz="900" dirty="0"/>
              <a:t>DOF = 1 (Pitch)</a:t>
            </a:r>
          </a:p>
          <a:p>
            <a:r>
              <a:rPr lang="en-US" sz="900" dirty="0"/>
              <a:t>Allows flexion </a:t>
            </a:r>
            <a:r>
              <a:rPr lang="en-US" sz="1050" dirty="0"/>
              <a:t>and</a:t>
            </a:r>
            <a:r>
              <a:rPr lang="en-US" sz="900" dirty="0"/>
              <a:t> extension of the arm which is connected to 40tooth gear.</a:t>
            </a:r>
          </a:p>
          <a:p>
            <a:endParaRPr lang="en-US" sz="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52A18D-2CDA-7682-BC23-7786601F62CD}"/>
              </a:ext>
            </a:extLst>
          </p:cNvPr>
          <p:cNvSpPr/>
          <p:nvPr/>
        </p:nvSpPr>
        <p:spPr>
          <a:xfrm>
            <a:off x="-3226130" y="2832344"/>
            <a:ext cx="1492842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CD42E-2FAE-BE46-8924-8CAE18AB3DA5}"/>
              </a:ext>
            </a:extLst>
          </p:cNvPr>
          <p:cNvSpPr txBox="1"/>
          <p:nvPr/>
        </p:nvSpPr>
        <p:spPr>
          <a:xfrm>
            <a:off x="-3280737" y="2799365"/>
            <a:ext cx="144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Wrist</a:t>
            </a:r>
          </a:p>
          <a:p>
            <a:r>
              <a:rPr lang="en-US" sz="1000" dirty="0"/>
              <a:t>DOF = 2 (</a:t>
            </a:r>
            <a:r>
              <a:rPr lang="en-US" sz="1000" dirty="0" err="1"/>
              <a:t>Yaw,Pitch</a:t>
            </a:r>
            <a:r>
              <a:rPr lang="en-US" sz="1000" dirty="0"/>
              <a:t>)</a:t>
            </a:r>
          </a:p>
          <a:p>
            <a:r>
              <a:rPr lang="en-US" sz="1000" dirty="0"/>
              <a:t>Allows </a:t>
            </a:r>
            <a:r>
              <a:rPr lang="en-US" sz="1050" dirty="0"/>
              <a:t>the</a:t>
            </a:r>
            <a:r>
              <a:rPr lang="en-US" sz="1000" dirty="0"/>
              <a:t> Gripper to orient in multiply directions.</a:t>
            </a:r>
          </a:p>
          <a:p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666253-11B5-A0A1-7E15-B3B2BA6A405A}"/>
              </a:ext>
            </a:extLst>
          </p:cNvPr>
          <p:cNvSpPr/>
          <p:nvPr/>
        </p:nvSpPr>
        <p:spPr>
          <a:xfrm>
            <a:off x="-5057149" y="3788904"/>
            <a:ext cx="1642931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FB8E7-A51D-FFFB-D36B-5B39662537EC}"/>
              </a:ext>
            </a:extLst>
          </p:cNvPr>
          <p:cNvSpPr txBox="1"/>
          <p:nvPr/>
        </p:nvSpPr>
        <p:spPr>
          <a:xfrm>
            <a:off x="-5026584" y="3807703"/>
            <a:ext cx="15818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Gripper</a:t>
            </a:r>
          </a:p>
          <a:p>
            <a:r>
              <a:rPr lang="en-US" sz="1050" dirty="0"/>
              <a:t>DOF = 1 (Open/Close)</a:t>
            </a:r>
          </a:p>
          <a:p>
            <a:r>
              <a:rPr lang="en-US" sz="1050" dirty="0"/>
              <a:t>Grape and release objects.</a:t>
            </a:r>
          </a:p>
          <a:p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5AAF14-99AC-D2AD-1C65-D10134FC7BD8}"/>
              </a:ext>
            </a:extLst>
          </p:cNvPr>
          <p:cNvSpPr/>
          <p:nvPr/>
        </p:nvSpPr>
        <p:spPr>
          <a:xfrm>
            <a:off x="-4998513" y="1764587"/>
            <a:ext cx="1494420" cy="988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7CD4D-98D4-ABFD-B2E8-30B1EDEB835F}"/>
              </a:ext>
            </a:extLst>
          </p:cNvPr>
          <p:cNvSpPr txBox="1"/>
          <p:nvPr/>
        </p:nvSpPr>
        <p:spPr>
          <a:xfrm>
            <a:off x="-4997267" y="1726759"/>
            <a:ext cx="145941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Base</a:t>
            </a:r>
          </a:p>
          <a:p>
            <a:r>
              <a:rPr lang="en-US" sz="1050" dirty="0"/>
              <a:t>DOF = 1 </a:t>
            </a:r>
          </a:p>
          <a:p>
            <a:r>
              <a:rPr lang="en-US" sz="1050" dirty="0"/>
              <a:t>Provides stability and allows rotation of entire arm from 0 to 180 Degree.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9CFAD-F897-52AE-C3A0-7ED0945ED0F5}"/>
              </a:ext>
            </a:extLst>
          </p:cNvPr>
          <p:cNvSpPr txBox="1"/>
          <p:nvPr/>
        </p:nvSpPr>
        <p:spPr>
          <a:xfrm>
            <a:off x="13187562" y="1136142"/>
            <a:ext cx="3939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DOF: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3F5B49-0915-066C-34AD-76585203B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6" t="29972" r="21502" b="42964"/>
          <a:stretch/>
        </p:blipFill>
        <p:spPr bwMode="auto">
          <a:xfrm>
            <a:off x="13295364" y="1894654"/>
            <a:ext cx="4621707" cy="125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BD8A099D-B8AF-EC82-2D2F-0CE909DCE5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359797" y="4376520"/>
              <a:ext cx="3252629" cy="360190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2629" cy="3601904"/>
                    </a:xfrm>
                    <a:prstGeom prst="rect">
                      <a:avLst/>
                    </a:prstGeom>
                  </am3d:spPr>
                  <am3d:camera>
                    <am3d:pos x="0" y="0" z="64560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48" d="1000000"/>
                    <am3d:preTrans dx="30346720" dy="2443814" dz="3514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68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BD8A099D-B8AF-EC82-2D2F-0CE909DCE5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359797" y="4376520"/>
                <a:ext cx="3252629" cy="3601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A965B63A-083A-9866-B3E7-054BA94595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583498" y="-1761549"/>
              <a:ext cx="1937755" cy="24955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37755" cy="2495594"/>
                    </a:xfrm>
                    <a:prstGeom prst="rect">
                      <a:avLst/>
                    </a:prstGeom>
                  </am3d:spPr>
                  <am3d:camera>
                    <am3d:pos x="0" y="0" z="67548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9" d="1000000"/>
                    <am3d:preTrans dx="-824" dy="-14265782" dz="-7179866"/>
                    <am3d:scale>
                      <am3d:sx n="1000000" d="1000000"/>
                      <am3d:sy n="1000000" d="1000000"/>
                      <am3d:sz n="1000000" d="1000000"/>
                    </am3d:scale>
                    <am3d:rot ax="9306672" ay="2673136" az="971823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561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A965B63A-083A-9866-B3E7-054BA94595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583498" y="-1761549"/>
                <a:ext cx="1937755" cy="2495594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98AD8A5-867B-A0CB-38ED-DE69B9412FE1}"/>
              </a:ext>
            </a:extLst>
          </p:cNvPr>
          <p:cNvSpPr txBox="1"/>
          <p:nvPr/>
        </p:nvSpPr>
        <p:spPr>
          <a:xfrm>
            <a:off x="-5549409" y="-5020517"/>
            <a:ext cx="315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4BB04-B6B1-BFD4-E57E-F3D4C7F2D2E4}"/>
              </a:ext>
            </a:extLst>
          </p:cNvPr>
          <p:cNvSpPr txBox="1"/>
          <p:nvPr/>
        </p:nvSpPr>
        <p:spPr>
          <a:xfrm>
            <a:off x="9078140" y="-6293469"/>
            <a:ext cx="533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pic>
        <p:nvPicPr>
          <p:cNvPr id="1232" name="Picture 1231" descr="A white gear with a hole&#10;&#10;Description automatically generated">
            <a:extLst>
              <a:ext uri="{FF2B5EF4-FFF2-40B4-BE49-F238E27FC236}">
                <a16:creationId xmlns:a16="http://schemas.microsoft.com/office/drawing/2014/main" id="{21B07F41-1D6D-F73F-D4A7-B4A94B6C5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991" y="-5479356"/>
            <a:ext cx="1224940" cy="1169558"/>
          </a:xfrm>
          <a:prstGeom prst="rect">
            <a:avLst/>
          </a:prstGeom>
        </p:spPr>
      </p:pic>
      <p:pic>
        <p:nvPicPr>
          <p:cNvPr id="6" name="Picture 5" descr="A green circuit board with white buttons and black wires&#10;&#10;Description automatically generated">
            <a:extLst>
              <a:ext uri="{FF2B5EF4-FFF2-40B4-BE49-F238E27FC236}">
                <a16:creationId xmlns:a16="http://schemas.microsoft.com/office/drawing/2014/main" id="{D0F17C9A-D20E-834F-5E55-2CDE535E42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1" b="6845"/>
          <a:stretch/>
        </p:blipFill>
        <p:spPr>
          <a:xfrm>
            <a:off x="9235561" y="-5469747"/>
            <a:ext cx="1341842" cy="116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9094A3-FCEF-7BFA-6ECA-D4493F4528AB}"/>
              </a:ext>
            </a:extLst>
          </p:cNvPr>
          <p:cNvSpPr txBox="1"/>
          <p:nvPr/>
        </p:nvSpPr>
        <p:spPr>
          <a:xfrm>
            <a:off x="9235561" y="-4223725"/>
            <a:ext cx="1312314" cy="276999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Arduino Uno</a:t>
            </a:r>
          </a:p>
        </p:txBody>
      </p:sp>
      <p:pic>
        <p:nvPicPr>
          <p:cNvPr id="9" name="Picture 8" descr="A small black electronic device with wires&#10;&#10;Description automatically generated">
            <a:extLst>
              <a:ext uri="{FF2B5EF4-FFF2-40B4-BE49-F238E27FC236}">
                <a16:creationId xmlns:a16="http://schemas.microsoft.com/office/drawing/2014/main" id="{EF489777-BAC0-2908-3D6A-5BED1F6F42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98" y="-5470797"/>
            <a:ext cx="1160998" cy="1160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772B71-AF86-EA9A-B3F3-A94F85A76FCA}"/>
              </a:ext>
            </a:extLst>
          </p:cNvPr>
          <p:cNvSpPr txBox="1"/>
          <p:nvPr/>
        </p:nvSpPr>
        <p:spPr>
          <a:xfrm>
            <a:off x="11029709" y="-4232934"/>
            <a:ext cx="1172988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4-Servo Motors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A32031-F23A-B859-E849-D2C1FD83F4C9}"/>
              </a:ext>
            </a:extLst>
          </p:cNvPr>
          <p:cNvSpPr txBox="1"/>
          <p:nvPr/>
        </p:nvSpPr>
        <p:spPr>
          <a:xfrm>
            <a:off x="12666664" y="-4223725"/>
            <a:ext cx="1225267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2-40 Tooth Gear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764D77-934F-A721-DBC3-19622192CE99}"/>
              </a:ext>
            </a:extLst>
          </p:cNvPr>
          <p:cNvSpPr txBox="1"/>
          <p:nvPr/>
        </p:nvSpPr>
        <p:spPr>
          <a:xfrm>
            <a:off x="-5829334" y="-5137793"/>
            <a:ext cx="61120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a controller uses potentiometers to control each joint's servo, allowing manual control of the robotic arm’s position. The button toggles the gripper between open and closed states, simulating a "grab" and "release" functionality. This is useful for creating a simple, manually controlled robotic arm with limited automation.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 descr="A grey gear with a hole in the middle&#10;&#10;Description automatically generated">
            <a:extLst>
              <a:ext uri="{FF2B5EF4-FFF2-40B4-BE49-F238E27FC236}">
                <a16:creationId xmlns:a16="http://schemas.microsoft.com/office/drawing/2014/main" id="{B1FA6816-BEAE-7976-B598-CD53C3BDE3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73" y="-3774614"/>
            <a:ext cx="1169558" cy="1169558"/>
          </a:xfrm>
          <a:prstGeom prst="rect">
            <a:avLst/>
          </a:prstGeom>
        </p:spPr>
      </p:pic>
      <p:pic>
        <p:nvPicPr>
          <p:cNvPr id="31" name="Picture 30" descr="A small blue device with a wire&#10;&#10;Description automatically generated">
            <a:extLst>
              <a:ext uri="{FF2B5EF4-FFF2-40B4-BE49-F238E27FC236}">
                <a16:creationId xmlns:a16="http://schemas.microsoft.com/office/drawing/2014/main" id="{1BAB6ACC-E844-CC52-1655-5155E033DF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39" y="-1777099"/>
            <a:ext cx="1169558" cy="1169558"/>
          </a:xfrm>
          <a:prstGeom prst="rect">
            <a:avLst/>
          </a:prstGeom>
        </p:spPr>
      </p:pic>
      <p:pic>
        <p:nvPicPr>
          <p:cNvPr id="33" name="Picture 32" descr="A close-up of a resistor&#10;&#10;Description automatically generated">
            <a:extLst>
              <a:ext uri="{FF2B5EF4-FFF2-40B4-BE49-F238E27FC236}">
                <a16:creationId xmlns:a16="http://schemas.microsoft.com/office/drawing/2014/main" id="{90BF8433-8472-FDA1-141F-B3EF3A0033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98" y="-3775403"/>
            <a:ext cx="1169557" cy="1169557"/>
          </a:xfrm>
          <a:prstGeom prst="rect">
            <a:avLst/>
          </a:prstGeom>
        </p:spPr>
      </p:pic>
      <p:pic>
        <p:nvPicPr>
          <p:cNvPr id="35" name="Picture 34" descr="A blue circuit board with many small colored objects&#10;&#10;Description automatically generated">
            <a:extLst>
              <a:ext uri="{FF2B5EF4-FFF2-40B4-BE49-F238E27FC236}">
                <a16:creationId xmlns:a16="http://schemas.microsoft.com/office/drawing/2014/main" id="{C7AA9837-6CCC-2C54-A648-66FA35A546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4" y="-3782066"/>
            <a:ext cx="1369059" cy="11762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C80E890-3D8F-4CE1-C003-BB4D79DC3917}"/>
              </a:ext>
            </a:extLst>
          </p:cNvPr>
          <p:cNvSpPr txBox="1"/>
          <p:nvPr/>
        </p:nvSpPr>
        <p:spPr>
          <a:xfrm>
            <a:off x="9235560" y="-2527491"/>
            <a:ext cx="1312314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Servo Module Driver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6B0F7-75A4-BFED-4BDB-E0C61A546E3E}"/>
              </a:ext>
            </a:extLst>
          </p:cNvPr>
          <p:cNvSpPr txBox="1"/>
          <p:nvPr/>
        </p:nvSpPr>
        <p:spPr>
          <a:xfrm>
            <a:off x="11029709" y="-2525792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Potential Resistor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377D3F-FB2C-483B-F25E-67ABB48A048A}"/>
              </a:ext>
            </a:extLst>
          </p:cNvPr>
          <p:cNvSpPr txBox="1"/>
          <p:nvPr/>
        </p:nvSpPr>
        <p:spPr>
          <a:xfrm>
            <a:off x="12692828" y="-2524851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34 Tooth Gear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FA223-12A7-2A5F-84C3-53747782AA08}"/>
              </a:ext>
            </a:extLst>
          </p:cNvPr>
          <p:cNvSpPr txBox="1"/>
          <p:nvPr/>
        </p:nvSpPr>
        <p:spPr>
          <a:xfrm>
            <a:off x="9277393" y="-542566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 Servo Motor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CD7466FF-5A0D-8C16-0A26-378B15B4EE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67717" y="6990610"/>
              <a:ext cx="4835632" cy="395989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835632" cy="3959890"/>
                    </a:xfrm>
                    <a:prstGeom prst="rect">
                      <a:avLst/>
                    </a:prstGeom>
                  </am3d:spPr>
                  <am3d:camera>
                    <am3d:pos x="0" y="0" z="583745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8302" d="1000000"/>
                    <am3d:preTrans dx="-522739" dy="-3682676" dz="189367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3115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CD7466FF-5A0D-8C16-0A26-378B15B4EE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2467717" y="6990610"/>
                <a:ext cx="4835632" cy="395989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E64D641-118D-A2BC-83A5-B1F38033F3A8}"/>
              </a:ext>
            </a:extLst>
          </p:cNvPr>
          <p:cNvSpPr txBox="1"/>
          <p:nvPr/>
        </p:nvSpPr>
        <p:spPr>
          <a:xfrm>
            <a:off x="821394" y="-5045841"/>
            <a:ext cx="506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D3B48-3499-B7EC-F22A-5BEA0DB6164D}"/>
              </a:ext>
            </a:extLst>
          </p:cNvPr>
          <p:cNvSpPr txBox="1"/>
          <p:nvPr/>
        </p:nvSpPr>
        <p:spPr>
          <a:xfrm>
            <a:off x="793857" y="-4390011"/>
            <a:ext cx="5134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Arduino IDE is used to write and upload the code to the Arduino Uno microcontroller. It provides a user-friendly interface for programming the robotic arm.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7B96D2-007F-B8C1-5BE4-E5BE6D41AC23}"/>
              </a:ext>
            </a:extLst>
          </p:cNvPr>
          <p:cNvSpPr txBox="1"/>
          <p:nvPr/>
        </p:nvSpPr>
        <p:spPr>
          <a:xfrm>
            <a:off x="-686923" y="11109643"/>
            <a:ext cx="150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81334E6-C999-3F5E-0AA8-4690AC99B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85"/>
          <a:stretch/>
        </p:blipFill>
        <p:spPr bwMode="auto">
          <a:xfrm>
            <a:off x="2901945" y="7199954"/>
            <a:ext cx="7134336" cy="475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97D5C9C-D99A-B6A2-C58B-E014D1E7A7E5}"/>
              </a:ext>
            </a:extLst>
          </p:cNvPr>
          <p:cNvSpPr txBox="1"/>
          <p:nvPr/>
        </p:nvSpPr>
        <p:spPr>
          <a:xfrm>
            <a:off x="333047" y="-1902911"/>
            <a:ext cx="552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CC42D-C569-16BD-6EC6-8FF1ED4E4DED}"/>
              </a:ext>
            </a:extLst>
          </p:cNvPr>
          <p:cNvSpPr/>
          <p:nvPr/>
        </p:nvSpPr>
        <p:spPr>
          <a:xfrm rot="7945424">
            <a:off x="1328627" y="2741482"/>
            <a:ext cx="17231738" cy="666668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0F27DE-1828-2282-CCF1-1F267EACD52A}"/>
              </a:ext>
            </a:extLst>
          </p:cNvPr>
          <p:cNvSpPr txBox="1"/>
          <p:nvPr/>
        </p:nvSpPr>
        <p:spPr>
          <a:xfrm>
            <a:off x="11282263" y="7369131"/>
            <a:ext cx="387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2799F5-22CF-BD61-BFAA-8120B1257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2971" r="2323" b="7516"/>
          <a:stretch/>
        </p:blipFill>
        <p:spPr bwMode="auto">
          <a:xfrm>
            <a:off x="11326838" y="7978424"/>
            <a:ext cx="7289131" cy="476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D7E27B79-D227-2638-2D59-2AF25C84D6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18754" y="-1941775"/>
              <a:ext cx="1214283" cy="121428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4283" cy="1214283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60" d="1000000"/>
                    <am3d:preTrans dx="285" dy="0" dz="997315"/>
                    <am3d:scale>
                      <am3d:sx n="1000000" d="1000000"/>
                      <am3d:sy n="1000000" d="1000000"/>
                      <am3d:sz n="1000000" d="1000000"/>
                    </am3d:scale>
                    <am3d:rot ax="9850665" ay="2850896" az="1009175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068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D7E27B79-D227-2638-2D59-2AF25C84D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918754" y="-1941775"/>
                <a:ext cx="1214283" cy="1214283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9BD326F-192D-8634-E36A-1C16722C089F}"/>
              </a:ext>
            </a:extLst>
          </p:cNvPr>
          <p:cNvSpPr txBox="1"/>
          <p:nvPr/>
        </p:nvSpPr>
        <p:spPr>
          <a:xfrm>
            <a:off x="282739" y="336416"/>
            <a:ext cx="472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 Analysis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BEAD0B8-17FB-4DD5-E4AB-685C22974E1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26846" t="37446" r="15375" b="13034"/>
          <a:stretch/>
        </p:blipFill>
        <p:spPr>
          <a:xfrm>
            <a:off x="963342" y="1243411"/>
            <a:ext cx="9930681" cy="47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1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F06D-7F6C-CAA9-1FE8-5BB9A0D47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55CB58-27B7-0939-B1C0-CB3E63105F5A}"/>
              </a:ext>
            </a:extLst>
          </p:cNvPr>
          <p:cNvSpPr/>
          <p:nvPr/>
        </p:nvSpPr>
        <p:spPr>
          <a:xfrm rot="16200000">
            <a:off x="2667905" y="-2667975"/>
            <a:ext cx="6875450" cy="122112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305DF-0445-8FB0-5534-F4B470543A23}"/>
              </a:ext>
            </a:extLst>
          </p:cNvPr>
          <p:cNvSpPr txBox="1"/>
          <p:nvPr/>
        </p:nvSpPr>
        <p:spPr>
          <a:xfrm>
            <a:off x="10577403" y="6457890"/>
            <a:ext cx="174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68C4A-CF29-5D69-9FE2-7534FFB14ED4}"/>
              </a:ext>
            </a:extLst>
          </p:cNvPr>
          <p:cNvSpPr txBox="1"/>
          <p:nvPr/>
        </p:nvSpPr>
        <p:spPr>
          <a:xfrm>
            <a:off x="-4942284" y="1136142"/>
            <a:ext cx="317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Configuration: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8D9564-EFD3-F17D-D41B-2EF68B0D565A}"/>
              </a:ext>
            </a:extLst>
          </p:cNvPr>
          <p:cNvSpPr/>
          <p:nvPr/>
        </p:nvSpPr>
        <p:spPr>
          <a:xfrm>
            <a:off x="-3226131" y="1768755"/>
            <a:ext cx="1492842" cy="9880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C72D6-12DE-724A-1988-D3A18AEE0B7C}"/>
              </a:ext>
            </a:extLst>
          </p:cNvPr>
          <p:cNvSpPr txBox="1"/>
          <p:nvPr/>
        </p:nvSpPr>
        <p:spPr>
          <a:xfrm>
            <a:off x="-3261332" y="1760485"/>
            <a:ext cx="14928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Shoulder</a:t>
            </a:r>
          </a:p>
          <a:p>
            <a:r>
              <a:rPr lang="en-US" sz="1050" dirty="0"/>
              <a:t>DOF = 2 (</a:t>
            </a:r>
            <a:r>
              <a:rPr lang="en-US" sz="1050" dirty="0" err="1"/>
              <a:t>Yaw,Pitch</a:t>
            </a:r>
            <a:r>
              <a:rPr lang="en-US" sz="1050" dirty="0"/>
              <a:t>)</a:t>
            </a:r>
          </a:p>
          <a:p>
            <a:r>
              <a:rPr lang="en-US" sz="1050" dirty="0"/>
              <a:t>Allows the arm to move in multiply directions</a:t>
            </a:r>
          </a:p>
          <a:p>
            <a:r>
              <a:rPr lang="en-US" sz="1050" dirty="0"/>
              <a:t>from 0 to 180 Degree.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4AB78F-3BE6-5706-A591-59C8E27892AB}"/>
              </a:ext>
            </a:extLst>
          </p:cNvPr>
          <p:cNvSpPr/>
          <p:nvPr/>
        </p:nvSpPr>
        <p:spPr>
          <a:xfrm>
            <a:off x="-4969957" y="2833545"/>
            <a:ext cx="1494420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AAE94-FCE1-81A4-8FFB-31D872531A8E}"/>
              </a:ext>
            </a:extLst>
          </p:cNvPr>
          <p:cNvSpPr txBox="1"/>
          <p:nvPr/>
        </p:nvSpPr>
        <p:spPr>
          <a:xfrm>
            <a:off x="-5017373" y="2786185"/>
            <a:ext cx="149442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Elbow</a:t>
            </a:r>
          </a:p>
          <a:p>
            <a:r>
              <a:rPr lang="en-US" sz="900" dirty="0"/>
              <a:t>DOF = 1 (Pitch)</a:t>
            </a:r>
          </a:p>
          <a:p>
            <a:r>
              <a:rPr lang="en-US" sz="900" dirty="0"/>
              <a:t>Allows flexion </a:t>
            </a:r>
            <a:r>
              <a:rPr lang="en-US" sz="1050" dirty="0"/>
              <a:t>and</a:t>
            </a:r>
            <a:r>
              <a:rPr lang="en-US" sz="900" dirty="0"/>
              <a:t> extension of the arm which is connected to 40tooth gear.</a:t>
            </a:r>
          </a:p>
          <a:p>
            <a:endParaRPr lang="en-US" sz="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12CA6-7789-54D9-7FA4-ED34777EBD55}"/>
              </a:ext>
            </a:extLst>
          </p:cNvPr>
          <p:cNvSpPr/>
          <p:nvPr/>
        </p:nvSpPr>
        <p:spPr>
          <a:xfrm>
            <a:off x="-3226130" y="2832344"/>
            <a:ext cx="1492842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9D128-F1EA-BEC0-FEAA-232D3B84EC92}"/>
              </a:ext>
            </a:extLst>
          </p:cNvPr>
          <p:cNvSpPr txBox="1"/>
          <p:nvPr/>
        </p:nvSpPr>
        <p:spPr>
          <a:xfrm>
            <a:off x="-3280737" y="2799365"/>
            <a:ext cx="144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Wrist</a:t>
            </a:r>
          </a:p>
          <a:p>
            <a:r>
              <a:rPr lang="en-US" sz="1000" dirty="0"/>
              <a:t>DOF = 2 (</a:t>
            </a:r>
            <a:r>
              <a:rPr lang="en-US" sz="1000" dirty="0" err="1"/>
              <a:t>Yaw,Pitch</a:t>
            </a:r>
            <a:r>
              <a:rPr lang="en-US" sz="1000" dirty="0"/>
              <a:t>)</a:t>
            </a:r>
          </a:p>
          <a:p>
            <a:r>
              <a:rPr lang="en-US" sz="1000" dirty="0"/>
              <a:t>Allows </a:t>
            </a:r>
            <a:r>
              <a:rPr lang="en-US" sz="1050" dirty="0"/>
              <a:t>the</a:t>
            </a:r>
            <a:r>
              <a:rPr lang="en-US" sz="1000" dirty="0"/>
              <a:t> Gripper to orient in multiply directions.</a:t>
            </a:r>
          </a:p>
          <a:p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D5B9B4-FD1E-07F3-6265-68B7EE53DE8C}"/>
              </a:ext>
            </a:extLst>
          </p:cNvPr>
          <p:cNvSpPr/>
          <p:nvPr/>
        </p:nvSpPr>
        <p:spPr>
          <a:xfrm>
            <a:off x="-5057149" y="3788904"/>
            <a:ext cx="1642931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6248B7-4D60-729E-F3AB-673AC5A64F1A}"/>
              </a:ext>
            </a:extLst>
          </p:cNvPr>
          <p:cNvSpPr txBox="1"/>
          <p:nvPr/>
        </p:nvSpPr>
        <p:spPr>
          <a:xfrm>
            <a:off x="-5026584" y="3807703"/>
            <a:ext cx="15818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Gripper</a:t>
            </a:r>
          </a:p>
          <a:p>
            <a:r>
              <a:rPr lang="en-US" sz="1050" dirty="0"/>
              <a:t>DOF = 1 (Open/Close)</a:t>
            </a:r>
          </a:p>
          <a:p>
            <a:r>
              <a:rPr lang="en-US" sz="1050" dirty="0"/>
              <a:t>Grape and release objects.</a:t>
            </a:r>
          </a:p>
          <a:p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2933BC-50F9-B34D-DD1E-DB736852EA06}"/>
              </a:ext>
            </a:extLst>
          </p:cNvPr>
          <p:cNvSpPr/>
          <p:nvPr/>
        </p:nvSpPr>
        <p:spPr>
          <a:xfrm>
            <a:off x="-4998513" y="1764587"/>
            <a:ext cx="1494420" cy="988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0A0CC-C382-A4C6-5C2C-49735A17303D}"/>
              </a:ext>
            </a:extLst>
          </p:cNvPr>
          <p:cNvSpPr txBox="1"/>
          <p:nvPr/>
        </p:nvSpPr>
        <p:spPr>
          <a:xfrm>
            <a:off x="-4997267" y="1726759"/>
            <a:ext cx="145941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Base</a:t>
            </a:r>
          </a:p>
          <a:p>
            <a:r>
              <a:rPr lang="en-US" sz="1050" dirty="0"/>
              <a:t>DOF = 1 </a:t>
            </a:r>
          </a:p>
          <a:p>
            <a:r>
              <a:rPr lang="en-US" sz="1050" dirty="0"/>
              <a:t>Provides stability and allows rotation of entire arm from 0 to 180 Degree.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7A3BE-BB49-C381-41BB-BDF362814AD9}"/>
              </a:ext>
            </a:extLst>
          </p:cNvPr>
          <p:cNvSpPr txBox="1"/>
          <p:nvPr/>
        </p:nvSpPr>
        <p:spPr>
          <a:xfrm>
            <a:off x="13187562" y="1136142"/>
            <a:ext cx="3939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DOF: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5BE573-7997-DB2C-7EC1-D5548AF98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6" t="29972" r="21502" b="42964"/>
          <a:stretch/>
        </p:blipFill>
        <p:spPr bwMode="auto">
          <a:xfrm>
            <a:off x="13295364" y="1894654"/>
            <a:ext cx="4621707" cy="125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151E9AE8-7B4F-6B9B-5D20-414A25E9AB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359797" y="4376520"/>
              <a:ext cx="3252629" cy="360190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2629" cy="3601904"/>
                    </a:xfrm>
                    <a:prstGeom prst="rect">
                      <a:avLst/>
                    </a:prstGeom>
                  </am3d:spPr>
                  <am3d:camera>
                    <am3d:pos x="0" y="0" z="64560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48" d="1000000"/>
                    <am3d:preTrans dx="30346720" dy="2443814" dz="3514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68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151E9AE8-7B4F-6B9B-5D20-414A25E9AB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359797" y="4376520"/>
                <a:ext cx="3252629" cy="3601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D341FFD1-3A6F-2B26-C40A-2F6FC43F6B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583498" y="-1761549"/>
              <a:ext cx="1937755" cy="24955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37755" cy="2495594"/>
                    </a:xfrm>
                    <a:prstGeom prst="rect">
                      <a:avLst/>
                    </a:prstGeom>
                  </am3d:spPr>
                  <am3d:camera>
                    <am3d:pos x="0" y="0" z="67548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9" d="1000000"/>
                    <am3d:preTrans dx="-824" dy="-14265782" dz="-7179866"/>
                    <am3d:scale>
                      <am3d:sx n="1000000" d="1000000"/>
                      <am3d:sy n="1000000" d="1000000"/>
                      <am3d:sz n="1000000" d="1000000"/>
                    </am3d:scale>
                    <am3d:rot ax="9306672" ay="2673136" az="971823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561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D341FFD1-3A6F-2B26-C40A-2F6FC43F6B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583498" y="-1761549"/>
                <a:ext cx="1937755" cy="2495594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B991059-EB76-ECAD-F884-1057B8519ECE}"/>
              </a:ext>
            </a:extLst>
          </p:cNvPr>
          <p:cNvSpPr txBox="1"/>
          <p:nvPr/>
        </p:nvSpPr>
        <p:spPr>
          <a:xfrm>
            <a:off x="-5549409" y="-5020517"/>
            <a:ext cx="315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5DC88-AEA7-5EF3-C42A-F2A2DF830551}"/>
              </a:ext>
            </a:extLst>
          </p:cNvPr>
          <p:cNvSpPr txBox="1"/>
          <p:nvPr/>
        </p:nvSpPr>
        <p:spPr>
          <a:xfrm>
            <a:off x="9078140" y="-6293469"/>
            <a:ext cx="533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pic>
        <p:nvPicPr>
          <p:cNvPr id="1232" name="Picture 1231" descr="A white gear with a hole&#10;&#10;Description automatically generated">
            <a:extLst>
              <a:ext uri="{FF2B5EF4-FFF2-40B4-BE49-F238E27FC236}">
                <a16:creationId xmlns:a16="http://schemas.microsoft.com/office/drawing/2014/main" id="{EE7110CB-5AF1-F207-C737-53792BADE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991" y="-5479356"/>
            <a:ext cx="1224940" cy="1169558"/>
          </a:xfrm>
          <a:prstGeom prst="rect">
            <a:avLst/>
          </a:prstGeom>
        </p:spPr>
      </p:pic>
      <p:pic>
        <p:nvPicPr>
          <p:cNvPr id="6" name="Picture 5" descr="A green circuit board with white buttons and black wires&#10;&#10;Description automatically generated">
            <a:extLst>
              <a:ext uri="{FF2B5EF4-FFF2-40B4-BE49-F238E27FC236}">
                <a16:creationId xmlns:a16="http://schemas.microsoft.com/office/drawing/2014/main" id="{92EC4BA3-F93C-F6A9-A35F-0689FD89ED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1" b="6845"/>
          <a:stretch/>
        </p:blipFill>
        <p:spPr>
          <a:xfrm>
            <a:off x="9235561" y="-5469747"/>
            <a:ext cx="1341842" cy="116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B62DC7-95A6-89F5-6D7C-8B181D635667}"/>
              </a:ext>
            </a:extLst>
          </p:cNvPr>
          <p:cNvSpPr txBox="1"/>
          <p:nvPr/>
        </p:nvSpPr>
        <p:spPr>
          <a:xfrm>
            <a:off x="9235561" y="-4223725"/>
            <a:ext cx="1312314" cy="276999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Arduino Uno</a:t>
            </a:r>
          </a:p>
        </p:txBody>
      </p:sp>
      <p:pic>
        <p:nvPicPr>
          <p:cNvPr id="9" name="Picture 8" descr="A small black electronic device with wires&#10;&#10;Description automatically generated">
            <a:extLst>
              <a:ext uri="{FF2B5EF4-FFF2-40B4-BE49-F238E27FC236}">
                <a16:creationId xmlns:a16="http://schemas.microsoft.com/office/drawing/2014/main" id="{CF342F2D-C4BE-06FD-7E30-2A45ACEAFE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98" y="-5470797"/>
            <a:ext cx="1160998" cy="1160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945E0C-27CB-B774-7F9C-A72328AEB568}"/>
              </a:ext>
            </a:extLst>
          </p:cNvPr>
          <p:cNvSpPr txBox="1"/>
          <p:nvPr/>
        </p:nvSpPr>
        <p:spPr>
          <a:xfrm>
            <a:off x="11029709" y="-4232934"/>
            <a:ext cx="1172988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4-Servo Motors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E8D8E-FDF2-F72F-3AE2-57B039CC7A7B}"/>
              </a:ext>
            </a:extLst>
          </p:cNvPr>
          <p:cNvSpPr txBox="1"/>
          <p:nvPr/>
        </p:nvSpPr>
        <p:spPr>
          <a:xfrm>
            <a:off x="12666664" y="-4223725"/>
            <a:ext cx="1225267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2-40 Tooth Gear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D78334-B7A0-EC29-02E0-F700D7B98E07}"/>
              </a:ext>
            </a:extLst>
          </p:cNvPr>
          <p:cNvSpPr txBox="1"/>
          <p:nvPr/>
        </p:nvSpPr>
        <p:spPr>
          <a:xfrm>
            <a:off x="-5829334" y="-5137793"/>
            <a:ext cx="61120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a controller uses potentiometers to control each joint's servo, allowing manual control of the robotic arm’s position. The button toggles the gripper between open and closed states, simulating a "grab" and "release" functionality. This is useful for creating a simple, manually controlled robotic arm with limited automation.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 descr="A grey gear with a hole in the middle&#10;&#10;Description automatically generated">
            <a:extLst>
              <a:ext uri="{FF2B5EF4-FFF2-40B4-BE49-F238E27FC236}">
                <a16:creationId xmlns:a16="http://schemas.microsoft.com/office/drawing/2014/main" id="{1056A866-A82F-AF74-B146-79734F00C4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73" y="-3774614"/>
            <a:ext cx="1169558" cy="1169558"/>
          </a:xfrm>
          <a:prstGeom prst="rect">
            <a:avLst/>
          </a:prstGeom>
        </p:spPr>
      </p:pic>
      <p:pic>
        <p:nvPicPr>
          <p:cNvPr id="31" name="Picture 30" descr="A small blue device with a wire&#10;&#10;Description automatically generated">
            <a:extLst>
              <a:ext uri="{FF2B5EF4-FFF2-40B4-BE49-F238E27FC236}">
                <a16:creationId xmlns:a16="http://schemas.microsoft.com/office/drawing/2014/main" id="{11B7144D-F4AE-7389-CC37-72784CC557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39" y="-1777099"/>
            <a:ext cx="1169558" cy="1169558"/>
          </a:xfrm>
          <a:prstGeom prst="rect">
            <a:avLst/>
          </a:prstGeom>
        </p:spPr>
      </p:pic>
      <p:pic>
        <p:nvPicPr>
          <p:cNvPr id="33" name="Picture 32" descr="A close-up of a resistor&#10;&#10;Description automatically generated">
            <a:extLst>
              <a:ext uri="{FF2B5EF4-FFF2-40B4-BE49-F238E27FC236}">
                <a16:creationId xmlns:a16="http://schemas.microsoft.com/office/drawing/2014/main" id="{284F4218-BAE4-868C-7F48-6E12E828AC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98" y="-3775403"/>
            <a:ext cx="1169557" cy="1169557"/>
          </a:xfrm>
          <a:prstGeom prst="rect">
            <a:avLst/>
          </a:prstGeom>
        </p:spPr>
      </p:pic>
      <p:pic>
        <p:nvPicPr>
          <p:cNvPr id="35" name="Picture 34" descr="A blue circuit board with many small colored objects&#10;&#10;Description automatically generated">
            <a:extLst>
              <a:ext uri="{FF2B5EF4-FFF2-40B4-BE49-F238E27FC236}">
                <a16:creationId xmlns:a16="http://schemas.microsoft.com/office/drawing/2014/main" id="{86A2C7FA-F635-ACCE-C93F-306F951CA2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4" y="-3782066"/>
            <a:ext cx="1369059" cy="11762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3F6B46-66C4-FDBC-AE22-EE791234ECB7}"/>
              </a:ext>
            </a:extLst>
          </p:cNvPr>
          <p:cNvSpPr txBox="1"/>
          <p:nvPr/>
        </p:nvSpPr>
        <p:spPr>
          <a:xfrm>
            <a:off x="9235560" y="-2527491"/>
            <a:ext cx="1312314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Servo Module Driver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A68334-3FBC-8884-74E2-7B3745824EDD}"/>
              </a:ext>
            </a:extLst>
          </p:cNvPr>
          <p:cNvSpPr txBox="1"/>
          <p:nvPr/>
        </p:nvSpPr>
        <p:spPr>
          <a:xfrm>
            <a:off x="11029709" y="-2525792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Potential Resistor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E92DC3-5FC5-D9C7-F8D2-F940D727B89B}"/>
              </a:ext>
            </a:extLst>
          </p:cNvPr>
          <p:cNvSpPr txBox="1"/>
          <p:nvPr/>
        </p:nvSpPr>
        <p:spPr>
          <a:xfrm>
            <a:off x="12692828" y="-2524851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34 Tooth Gear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4D9BF6-5BC9-E416-45E9-1864B21CB7D9}"/>
              </a:ext>
            </a:extLst>
          </p:cNvPr>
          <p:cNvSpPr txBox="1"/>
          <p:nvPr/>
        </p:nvSpPr>
        <p:spPr>
          <a:xfrm>
            <a:off x="9277393" y="-542566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 Servo Motor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A78E1110-411C-3998-1C4C-9F27EEFFC8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67717" y="6990610"/>
              <a:ext cx="4835632" cy="395989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835632" cy="3959890"/>
                    </a:xfrm>
                    <a:prstGeom prst="rect">
                      <a:avLst/>
                    </a:prstGeom>
                  </am3d:spPr>
                  <am3d:camera>
                    <am3d:pos x="0" y="0" z="583745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8302" d="1000000"/>
                    <am3d:preTrans dx="-522739" dy="-3682676" dz="189367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3115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A78E1110-411C-3998-1C4C-9F27EEFFC8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2467717" y="6990610"/>
                <a:ext cx="4835632" cy="395989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C06C0F3-5D3A-FFEB-665D-9C7FC9581517}"/>
              </a:ext>
            </a:extLst>
          </p:cNvPr>
          <p:cNvSpPr txBox="1"/>
          <p:nvPr/>
        </p:nvSpPr>
        <p:spPr>
          <a:xfrm>
            <a:off x="821394" y="-5045841"/>
            <a:ext cx="506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9C092-C640-A62D-4726-6E65F4F13797}"/>
              </a:ext>
            </a:extLst>
          </p:cNvPr>
          <p:cNvSpPr txBox="1"/>
          <p:nvPr/>
        </p:nvSpPr>
        <p:spPr>
          <a:xfrm>
            <a:off x="793857" y="-4390011"/>
            <a:ext cx="5134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Arduino IDE is used to write and upload the code to the Arduino Uno microcontroller. It provides a user-friendly interface for programming the robotic arm.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6AA706-9074-59AC-2A1F-28F51CACA620}"/>
              </a:ext>
            </a:extLst>
          </p:cNvPr>
          <p:cNvSpPr txBox="1"/>
          <p:nvPr/>
        </p:nvSpPr>
        <p:spPr>
          <a:xfrm>
            <a:off x="-686923" y="11109643"/>
            <a:ext cx="150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FF69430-4B92-5D65-1587-F8C7DAA9A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85"/>
          <a:stretch/>
        </p:blipFill>
        <p:spPr bwMode="auto">
          <a:xfrm>
            <a:off x="2901945" y="7199954"/>
            <a:ext cx="7134336" cy="475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3C6FB1-7A85-69EE-93CD-AD7DBB9D4AC2}"/>
              </a:ext>
            </a:extLst>
          </p:cNvPr>
          <p:cNvSpPr txBox="1"/>
          <p:nvPr/>
        </p:nvSpPr>
        <p:spPr>
          <a:xfrm>
            <a:off x="333047" y="-1902911"/>
            <a:ext cx="552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F311C-61D7-8F7E-6C54-141959AFEC2E}"/>
              </a:ext>
            </a:extLst>
          </p:cNvPr>
          <p:cNvSpPr/>
          <p:nvPr/>
        </p:nvSpPr>
        <p:spPr>
          <a:xfrm>
            <a:off x="-953" y="-26923"/>
            <a:ext cx="12326133" cy="688492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BEF6FA-1E6C-7BA1-4FA9-2FF7C3AD922D}"/>
              </a:ext>
            </a:extLst>
          </p:cNvPr>
          <p:cNvSpPr txBox="1"/>
          <p:nvPr/>
        </p:nvSpPr>
        <p:spPr>
          <a:xfrm>
            <a:off x="11282263" y="7369131"/>
            <a:ext cx="387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63A1F4-602C-CBD7-994E-6E9CEB959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2971" r="2323" b="7516"/>
          <a:stretch/>
        </p:blipFill>
        <p:spPr bwMode="auto">
          <a:xfrm>
            <a:off x="11326838" y="7978424"/>
            <a:ext cx="7289131" cy="476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CE76E90-019E-56E1-1B33-359EF98436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7567539"/>
                  </p:ext>
                </p:extLst>
              </p:nvPr>
            </p:nvGraphicFramePr>
            <p:xfrm>
              <a:off x="6854900" y="1605366"/>
              <a:ext cx="3493059" cy="3548501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3493059" cy="3548501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60" d="1000000"/>
                    <am3d:preTrans dx="285" dy="0" dz="99731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6043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CE76E90-019E-56E1-1B33-359EF98436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54900" y="1605366"/>
                <a:ext cx="3493059" cy="3548501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1EADA6C-2D6E-DEA5-C044-C9320060867F}"/>
              </a:ext>
            </a:extLst>
          </p:cNvPr>
          <p:cNvSpPr txBox="1"/>
          <p:nvPr/>
        </p:nvSpPr>
        <p:spPr>
          <a:xfrm>
            <a:off x="-9235504" y="7730676"/>
            <a:ext cx="472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 Analysis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7047DD4-D30E-E10B-CF53-DD6C732105FE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26846" t="37446" r="15375" b="13034"/>
          <a:stretch/>
        </p:blipFill>
        <p:spPr>
          <a:xfrm>
            <a:off x="-9235504" y="8620237"/>
            <a:ext cx="9930681" cy="47876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9CB4EED-E6C9-5A57-10AD-D0960D4C5070}"/>
              </a:ext>
            </a:extLst>
          </p:cNvPr>
          <p:cNvSpPr txBox="1"/>
          <p:nvPr/>
        </p:nvSpPr>
        <p:spPr>
          <a:xfrm>
            <a:off x="2039273" y="2786185"/>
            <a:ext cx="4701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8572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03D0-7C8A-4F11-68CF-34B122E3D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A845F0-9CCE-2CE1-8DA5-2E677D07B6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7ED20-A693-B601-8FC9-6F3EB38FF0C3}"/>
              </a:ext>
            </a:extLst>
          </p:cNvPr>
          <p:cNvSpPr/>
          <p:nvPr/>
        </p:nvSpPr>
        <p:spPr>
          <a:xfrm rot="20100895">
            <a:off x="-1003756" y="-2555503"/>
            <a:ext cx="7860747" cy="1266772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D7FE74-E72D-FCEE-2E18-E6BF1AF2D831}"/>
              </a:ext>
            </a:extLst>
          </p:cNvPr>
          <p:cNvSpPr txBox="1"/>
          <p:nvPr/>
        </p:nvSpPr>
        <p:spPr>
          <a:xfrm>
            <a:off x="1755493" y="353276"/>
            <a:ext cx="86810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0AC2F1F5-4ECE-DF9A-5B41-7F691BAF0D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4802685"/>
                  </p:ext>
                </p:extLst>
              </p:nvPr>
            </p:nvGraphicFramePr>
            <p:xfrm>
              <a:off x="3337521" y="2186898"/>
              <a:ext cx="6445157" cy="44920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45157" cy="4492070"/>
                    </a:xfrm>
                    <a:prstGeom prst="rect">
                      <a:avLst/>
                    </a:prstGeom>
                  </am3d:spPr>
                  <am3d:camera>
                    <am3d:pos x="0" y="0" z="64560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48" d="1000000"/>
                    <am3d:preTrans dx="30346720" dy="2443814" dz="35140841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64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0AC2F1F5-4ECE-DF9A-5B41-7F691BAF0D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7521" y="2186898"/>
                <a:ext cx="6445157" cy="44920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C322D01-4B43-D167-8267-8FD812D61D9A}"/>
              </a:ext>
            </a:extLst>
          </p:cNvPr>
          <p:cNvSpPr txBox="1"/>
          <p:nvPr/>
        </p:nvSpPr>
        <p:spPr>
          <a:xfrm>
            <a:off x="335666" y="3429000"/>
            <a:ext cx="35885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 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 Osama Abd-Allah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Abd-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Elrahman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Yehya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Fatma Sayed</a:t>
            </a:r>
          </a:p>
          <a:p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Shahd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Osama </a:t>
            </a:r>
          </a:p>
          <a:p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Mohanad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Talaat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 Ashraf</a:t>
            </a:r>
          </a:p>
        </p:txBody>
      </p:sp>
    </p:spTree>
    <p:extLst>
      <p:ext uri="{BB962C8B-B14F-4D97-AF65-F5344CB8AC3E}">
        <p14:creationId xmlns:p14="http://schemas.microsoft.com/office/powerpoint/2010/main" val="214603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38BEC-9F41-2046-D6DA-81DD8CFC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7DCD54-0808-592A-C683-A74F208FFF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83BC1D-1D5C-0530-3CA9-1162C5C2785F}"/>
              </a:ext>
            </a:extLst>
          </p:cNvPr>
          <p:cNvSpPr/>
          <p:nvPr/>
        </p:nvSpPr>
        <p:spPr>
          <a:xfrm>
            <a:off x="239402" y="810228"/>
            <a:ext cx="3302451" cy="1608881"/>
          </a:xfrm>
          <a:prstGeom prst="rect">
            <a:avLst/>
          </a:prstGeom>
          <a:solidFill>
            <a:srgbClr val="163E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D22CF-882A-910C-FA7C-DCDC5061868F}"/>
              </a:ext>
            </a:extLst>
          </p:cNvPr>
          <p:cNvSpPr/>
          <p:nvPr/>
        </p:nvSpPr>
        <p:spPr>
          <a:xfrm rot="1568786">
            <a:off x="8681438" y="-551867"/>
            <a:ext cx="7502295" cy="1197309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D5A81-24BD-0D73-6C3D-C6DFF8075A5A}"/>
              </a:ext>
            </a:extLst>
          </p:cNvPr>
          <p:cNvSpPr txBox="1"/>
          <p:nvPr/>
        </p:nvSpPr>
        <p:spPr>
          <a:xfrm>
            <a:off x="10444223" y="6313846"/>
            <a:ext cx="174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07E3042-875E-183B-37E6-6754227E62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092664"/>
                  </p:ext>
                </p:extLst>
              </p:nvPr>
            </p:nvGraphicFramePr>
            <p:xfrm>
              <a:off x="7330441" y="688197"/>
              <a:ext cx="4622157" cy="54816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22157" cy="5481606"/>
                    </a:xfrm>
                    <a:prstGeom prst="rect">
                      <a:avLst/>
                    </a:prstGeom>
                  </am3d:spPr>
                  <am3d:camera>
                    <am3d:pos x="0" y="0" z="64560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48" d="1000000"/>
                    <am3d:preTrans dx="30346720" dy="2443814" dz="3514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768331" ay="2618620" az="12591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685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07E3042-875E-183B-37E6-6754227E62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30441" y="688197"/>
                <a:ext cx="4622157" cy="548160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EF371C-3CFF-8146-DA44-A4B1B6634314}"/>
              </a:ext>
            </a:extLst>
          </p:cNvPr>
          <p:cNvSpPr txBox="1"/>
          <p:nvPr/>
        </p:nvSpPr>
        <p:spPr>
          <a:xfrm>
            <a:off x="0" y="114467"/>
            <a:ext cx="378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Configuration: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5B08AF-A57F-DE56-804C-9D8699177829}"/>
              </a:ext>
            </a:extLst>
          </p:cNvPr>
          <p:cNvSpPr txBox="1"/>
          <p:nvPr/>
        </p:nvSpPr>
        <p:spPr>
          <a:xfrm>
            <a:off x="204722" y="897710"/>
            <a:ext cx="34760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DOF = 1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stability and allows rotation of entire arm from 0 to 180 Degree.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6D661-6EF8-83F9-8CA2-0CEF6978BCC7}"/>
              </a:ext>
            </a:extLst>
          </p:cNvPr>
          <p:cNvSpPr/>
          <p:nvPr/>
        </p:nvSpPr>
        <p:spPr>
          <a:xfrm>
            <a:off x="4027990" y="831933"/>
            <a:ext cx="3302451" cy="1608881"/>
          </a:xfrm>
          <a:prstGeom prst="rect">
            <a:avLst/>
          </a:prstGeom>
          <a:solidFill>
            <a:srgbClr val="163E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DDD66-D6FB-D79D-B3D2-C2396C417CB7}"/>
              </a:ext>
            </a:extLst>
          </p:cNvPr>
          <p:cNvSpPr txBox="1"/>
          <p:nvPr/>
        </p:nvSpPr>
        <p:spPr>
          <a:xfrm>
            <a:off x="4062258" y="876004"/>
            <a:ext cx="3117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Shoulder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DOF = 2 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Yaw,Pitch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the arm to move in multiply directions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0 to 180 Degree.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C9F7ED-14F9-3771-C94D-DE16B8CBA555}"/>
              </a:ext>
            </a:extLst>
          </p:cNvPr>
          <p:cNvSpPr/>
          <p:nvPr/>
        </p:nvSpPr>
        <p:spPr>
          <a:xfrm>
            <a:off x="240752" y="2763536"/>
            <a:ext cx="3301101" cy="1608881"/>
          </a:xfrm>
          <a:prstGeom prst="rect">
            <a:avLst/>
          </a:prstGeom>
          <a:solidFill>
            <a:srgbClr val="163E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824FB-E5BC-9771-C3E7-085DACE88D6F}"/>
              </a:ext>
            </a:extLst>
          </p:cNvPr>
          <p:cNvSpPr txBox="1"/>
          <p:nvPr/>
        </p:nvSpPr>
        <p:spPr>
          <a:xfrm>
            <a:off x="267181" y="2820192"/>
            <a:ext cx="3117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Elbow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DOF = 1 (Pitch)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flexion and extension of the arm which is connected to 40tooth gear.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CF161A-BA0A-6D22-566F-93F040720836}"/>
              </a:ext>
            </a:extLst>
          </p:cNvPr>
          <p:cNvSpPr/>
          <p:nvPr/>
        </p:nvSpPr>
        <p:spPr>
          <a:xfrm>
            <a:off x="4006922" y="2739788"/>
            <a:ext cx="3301101" cy="1608881"/>
          </a:xfrm>
          <a:prstGeom prst="rect">
            <a:avLst/>
          </a:prstGeom>
          <a:solidFill>
            <a:srgbClr val="163E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CC349-0450-6EAA-1841-E2573B9C792F}"/>
              </a:ext>
            </a:extLst>
          </p:cNvPr>
          <p:cNvSpPr txBox="1"/>
          <p:nvPr/>
        </p:nvSpPr>
        <p:spPr>
          <a:xfrm>
            <a:off x="4062258" y="2871341"/>
            <a:ext cx="3117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DOF = 2 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Yaw,Pitch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the Gripper to orient in multiply directions.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B22DC9-4FD6-7929-E15B-82869F59A6EC}"/>
              </a:ext>
            </a:extLst>
          </p:cNvPr>
          <p:cNvSpPr/>
          <p:nvPr/>
        </p:nvSpPr>
        <p:spPr>
          <a:xfrm>
            <a:off x="244706" y="4716844"/>
            <a:ext cx="3301101" cy="1608881"/>
          </a:xfrm>
          <a:prstGeom prst="rect">
            <a:avLst/>
          </a:prstGeom>
          <a:solidFill>
            <a:srgbClr val="163E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9A26F-709E-CBD3-CF74-495D616F6516}"/>
              </a:ext>
            </a:extLst>
          </p:cNvPr>
          <p:cNvSpPr txBox="1"/>
          <p:nvPr/>
        </p:nvSpPr>
        <p:spPr>
          <a:xfrm>
            <a:off x="239402" y="4768770"/>
            <a:ext cx="3301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Gripper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DOF = 1 (Open/Close)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Grape and release objects.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26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C532E-C3FF-2AF2-2C58-41D5F89B8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0020A-6FC3-F83C-F012-B1E19D7C91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C0935B-0B29-E743-4F6E-1B886F392D86}"/>
              </a:ext>
            </a:extLst>
          </p:cNvPr>
          <p:cNvSpPr/>
          <p:nvPr/>
        </p:nvSpPr>
        <p:spPr>
          <a:xfrm rot="19765229">
            <a:off x="-1745029" y="-1964288"/>
            <a:ext cx="7950917" cy="1202176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E5A07-E673-19BB-F648-F148618FF396}"/>
              </a:ext>
            </a:extLst>
          </p:cNvPr>
          <p:cNvSpPr txBox="1"/>
          <p:nvPr/>
        </p:nvSpPr>
        <p:spPr>
          <a:xfrm>
            <a:off x="10444223" y="6313846"/>
            <a:ext cx="174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C798-E32E-274C-11CC-620B2D29BB8D}"/>
              </a:ext>
            </a:extLst>
          </p:cNvPr>
          <p:cNvSpPr txBox="1"/>
          <p:nvPr/>
        </p:nvSpPr>
        <p:spPr>
          <a:xfrm>
            <a:off x="139971" y="176022"/>
            <a:ext cx="343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Configuration: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43B4D6-97AB-7A89-57AC-37ACD54E5082}"/>
              </a:ext>
            </a:extLst>
          </p:cNvPr>
          <p:cNvSpPr/>
          <p:nvPr/>
        </p:nvSpPr>
        <p:spPr>
          <a:xfrm>
            <a:off x="1925153" y="808635"/>
            <a:ext cx="1615350" cy="988092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614E9-CB3B-8816-8095-93B64F60AD17}"/>
              </a:ext>
            </a:extLst>
          </p:cNvPr>
          <p:cNvSpPr txBox="1"/>
          <p:nvPr/>
        </p:nvSpPr>
        <p:spPr>
          <a:xfrm>
            <a:off x="1889952" y="800365"/>
            <a:ext cx="1615350" cy="900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Shoulder</a:t>
            </a:r>
          </a:p>
          <a:p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DOF = 2 (</a:t>
            </a:r>
            <a:r>
              <a:rPr lang="en-US" sz="105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Yaw,Pitch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the arm to move in multiply directions</a:t>
            </a:r>
          </a:p>
          <a:p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0 to 180 Degree.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D28F65-6323-F026-9558-D2D2ACC5EFA9}"/>
              </a:ext>
            </a:extLst>
          </p:cNvPr>
          <p:cNvSpPr/>
          <p:nvPr/>
        </p:nvSpPr>
        <p:spPr>
          <a:xfrm>
            <a:off x="181262" y="1873425"/>
            <a:ext cx="1617058" cy="804441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B0C38-C751-470F-696A-50AABDA35947}"/>
              </a:ext>
            </a:extLst>
          </p:cNvPr>
          <p:cNvSpPr txBox="1"/>
          <p:nvPr/>
        </p:nvSpPr>
        <p:spPr>
          <a:xfrm>
            <a:off x="133846" y="1826065"/>
            <a:ext cx="1617058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Elbow</a:t>
            </a:r>
          </a:p>
          <a:p>
            <a:r>
              <a:rPr lang="en-US" sz="900" dirty="0">
                <a:solidFill>
                  <a:schemeClr val="bg1"/>
                </a:solidFill>
              </a:rPr>
              <a:t>DOF = 1 (Pitch)</a:t>
            </a:r>
          </a:p>
          <a:p>
            <a:r>
              <a:rPr lang="en-US" sz="900" dirty="0">
                <a:solidFill>
                  <a:schemeClr val="bg1"/>
                </a:solidFill>
              </a:rPr>
              <a:t>Allows flexion </a:t>
            </a:r>
            <a:r>
              <a:rPr lang="en-US" sz="1050" dirty="0">
                <a:solidFill>
                  <a:schemeClr val="bg1"/>
                </a:solidFill>
              </a:rPr>
              <a:t>and</a:t>
            </a:r>
            <a:r>
              <a:rPr lang="en-US" sz="900" dirty="0">
                <a:solidFill>
                  <a:schemeClr val="bg1"/>
                </a:solidFill>
              </a:rPr>
              <a:t> extension of the arm which is connected to 40tooth gear.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9C196E-6CC8-4D30-FBD4-F5F9DA8B06FA}"/>
              </a:ext>
            </a:extLst>
          </p:cNvPr>
          <p:cNvSpPr/>
          <p:nvPr/>
        </p:nvSpPr>
        <p:spPr>
          <a:xfrm>
            <a:off x="1925154" y="1872224"/>
            <a:ext cx="1615350" cy="804441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76EBE-CC4E-683B-B41A-8698A3DE9B35}"/>
              </a:ext>
            </a:extLst>
          </p:cNvPr>
          <p:cNvSpPr txBox="1"/>
          <p:nvPr/>
        </p:nvSpPr>
        <p:spPr>
          <a:xfrm>
            <a:off x="1872524" y="1839245"/>
            <a:ext cx="1563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</a:p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DOF = 2 (</a:t>
            </a:r>
            <a:r>
              <a:rPr lang="en-U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Yaw,Pitch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Gripper to orient in multiply directions.</a:t>
            </a:r>
          </a:p>
          <a:p>
            <a:endParaRPr 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D4CAC-5FF4-E398-727A-6C52BB1006B3}"/>
              </a:ext>
            </a:extLst>
          </p:cNvPr>
          <p:cNvSpPr/>
          <p:nvPr/>
        </p:nvSpPr>
        <p:spPr>
          <a:xfrm>
            <a:off x="155389" y="2841727"/>
            <a:ext cx="1642931" cy="804441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B3E9D-C9F4-6D55-9823-76B3EDB4BABC}"/>
              </a:ext>
            </a:extLst>
          </p:cNvPr>
          <p:cNvSpPr txBox="1"/>
          <p:nvPr/>
        </p:nvSpPr>
        <p:spPr>
          <a:xfrm>
            <a:off x="121050" y="2887894"/>
            <a:ext cx="1711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Gripper</a:t>
            </a:r>
          </a:p>
          <a:p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DOF = 1 (Open/Close)</a:t>
            </a:r>
          </a:p>
          <a:p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Grape and release objects.</a:t>
            </a:r>
          </a:p>
          <a:p>
            <a:endParaRPr 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94B217-C601-743D-2E11-2F58879DE828}"/>
              </a:ext>
            </a:extLst>
          </p:cNvPr>
          <p:cNvSpPr/>
          <p:nvPr/>
        </p:nvSpPr>
        <p:spPr>
          <a:xfrm>
            <a:off x="152706" y="804467"/>
            <a:ext cx="1617058" cy="988091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360C23-EF11-76D2-67D9-8A25B1D75CE2}"/>
              </a:ext>
            </a:extLst>
          </p:cNvPr>
          <p:cNvSpPr txBox="1"/>
          <p:nvPr/>
        </p:nvSpPr>
        <p:spPr>
          <a:xfrm>
            <a:off x="155389" y="766639"/>
            <a:ext cx="157917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</a:p>
          <a:p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DOF = 1 </a:t>
            </a:r>
          </a:p>
          <a:p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stability and allows rotation of entire arm from 0 to 180 Degree.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6A89C-76D9-4AF4-C43E-2D2AB819DF8E}"/>
              </a:ext>
            </a:extLst>
          </p:cNvPr>
          <p:cNvSpPr txBox="1"/>
          <p:nvPr/>
        </p:nvSpPr>
        <p:spPr>
          <a:xfrm>
            <a:off x="7341441" y="1254622"/>
            <a:ext cx="3939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DOF: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C8CA7C-E701-FE6E-3672-F378504FA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6" t="29972" r="21502" b="42964"/>
          <a:stretch/>
        </p:blipFill>
        <p:spPr bwMode="auto">
          <a:xfrm>
            <a:off x="7449243" y="2013134"/>
            <a:ext cx="4621707" cy="125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F440C991-D9D9-A73E-E483-A5B8C39FE5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428826"/>
                  </p:ext>
                </p:extLst>
              </p:nvPr>
            </p:nvGraphicFramePr>
            <p:xfrm>
              <a:off x="3050160" y="247539"/>
              <a:ext cx="5466401" cy="62663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66401" cy="6266362"/>
                    </a:xfrm>
                    <a:prstGeom prst="rect">
                      <a:avLst/>
                    </a:prstGeom>
                  </am3d:spPr>
                  <am3d:camera>
                    <am3d:pos x="0" y="0" z="64560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48" d="1000000"/>
                    <am3d:preTrans dx="30346720" dy="2443814" dz="3514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9170578" ay="-2197038" az="-973978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377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F440C991-D9D9-A73E-E483-A5B8C39FE5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0160" y="247539"/>
                <a:ext cx="5466401" cy="6266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AEE36E31-89DD-D837-877E-9DF010F6BE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8429501"/>
                  </p:ext>
                </p:extLst>
              </p:nvPr>
            </p:nvGraphicFramePr>
            <p:xfrm>
              <a:off x="8710935" y="7005919"/>
              <a:ext cx="3528196" cy="316585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28196" cy="3165857"/>
                    </a:xfrm>
                    <a:prstGeom prst="rect">
                      <a:avLst/>
                    </a:prstGeom>
                  </am3d:spPr>
                  <am3d:camera>
                    <am3d:pos x="0" y="0" z="67548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9" d="1000000"/>
                    <am3d:preTrans dx="-824" dy="-14265782" dz="-7179866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01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AEE36E31-89DD-D837-877E-9DF010F6BE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10935" y="7005919"/>
                <a:ext cx="3528196" cy="31658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49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61E96-AF8E-C1AA-79CC-113C6D90C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099C1-AC3A-960F-049D-5678A39069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2C6757-FB9E-A64A-D164-A37B36F38040}"/>
              </a:ext>
            </a:extLst>
          </p:cNvPr>
          <p:cNvSpPr/>
          <p:nvPr/>
        </p:nvSpPr>
        <p:spPr>
          <a:xfrm rot="1899930">
            <a:off x="5777012" y="-1302933"/>
            <a:ext cx="7950917" cy="1202176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956D9-BD87-0E33-2AE2-9CB9E08054B3}"/>
              </a:ext>
            </a:extLst>
          </p:cNvPr>
          <p:cNvSpPr txBox="1"/>
          <p:nvPr/>
        </p:nvSpPr>
        <p:spPr>
          <a:xfrm>
            <a:off x="10444223" y="6313846"/>
            <a:ext cx="174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4B07A-ABA9-C429-1DA6-DD8E54DF7D60}"/>
              </a:ext>
            </a:extLst>
          </p:cNvPr>
          <p:cNvSpPr txBox="1"/>
          <p:nvPr/>
        </p:nvSpPr>
        <p:spPr>
          <a:xfrm>
            <a:off x="-4942284" y="1136142"/>
            <a:ext cx="317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Configuration: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38E3DC-57EE-56B9-06AD-16FABF02FE83}"/>
              </a:ext>
            </a:extLst>
          </p:cNvPr>
          <p:cNvSpPr/>
          <p:nvPr/>
        </p:nvSpPr>
        <p:spPr>
          <a:xfrm>
            <a:off x="-3226131" y="1768755"/>
            <a:ext cx="1492842" cy="9880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61156-F212-5347-196F-9F2E3DD3D1C6}"/>
              </a:ext>
            </a:extLst>
          </p:cNvPr>
          <p:cNvSpPr txBox="1"/>
          <p:nvPr/>
        </p:nvSpPr>
        <p:spPr>
          <a:xfrm>
            <a:off x="-3261332" y="1760485"/>
            <a:ext cx="14928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Shoulder</a:t>
            </a:r>
          </a:p>
          <a:p>
            <a:r>
              <a:rPr lang="en-US" sz="1050" dirty="0"/>
              <a:t>DOF = 2 (</a:t>
            </a:r>
            <a:r>
              <a:rPr lang="en-US" sz="1050" dirty="0" err="1"/>
              <a:t>Yaw,Pitch</a:t>
            </a:r>
            <a:r>
              <a:rPr lang="en-US" sz="1050" dirty="0"/>
              <a:t>)</a:t>
            </a:r>
          </a:p>
          <a:p>
            <a:r>
              <a:rPr lang="en-US" sz="1050" dirty="0"/>
              <a:t>Allows the arm to move in multiply directions</a:t>
            </a:r>
          </a:p>
          <a:p>
            <a:r>
              <a:rPr lang="en-US" sz="1050" dirty="0"/>
              <a:t>from 0 to 180 Degree.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F4944D-6CA5-6157-4551-C5818DA0AD95}"/>
              </a:ext>
            </a:extLst>
          </p:cNvPr>
          <p:cNvSpPr/>
          <p:nvPr/>
        </p:nvSpPr>
        <p:spPr>
          <a:xfrm>
            <a:off x="-4969957" y="2833545"/>
            <a:ext cx="1494420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6C29AB-FD3A-14B8-45D8-E8AD0ED418A0}"/>
              </a:ext>
            </a:extLst>
          </p:cNvPr>
          <p:cNvSpPr txBox="1"/>
          <p:nvPr/>
        </p:nvSpPr>
        <p:spPr>
          <a:xfrm>
            <a:off x="-5017373" y="2786185"/>
            <a:ext cx="149442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Elbow</a:t>
            </a:r>
          </a:p>
          <a:p>
            <a:r>
              <a:rPr lang="en-US" sz="900" dirty="0"/>
              <a:t>DOF = 1 (Pitch)</a:t>
            </a:r>
          </a:p>
          <a:p>
            <a:r>
              <a:rPr lang="en-US" sz="900" dirty="0"/>
              <a:t>Allows flexion </a:t>
            </a:r>
            <a:r>
              <a:rPr lang="en-US" sz="1050" dirty="0"/>
              <a:t>and</a:t>
            </a:r>
            <a:r>
              <a:rPr lang="en-US" sz="900" dirty="0"/>
              <a:t> extension of the arm which is connected to 40tooth gear.</a:t>
            </a:r>
          </a:p>
          <a:p>
            <a:endParaRPr lang="en-US" sz="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AF9C61-3131-C8C0-FC1E-9922C5C4D202}"/>
              </a:ext>
            </a:extLst>
          </p:cNvPr>
          <p:cNvSpPr/>
          <p:nvPr/>
        </p:nvSpPr>
        <p:spPr>
          <a:xfrm>
            <a:off x="-3226130" y="2832344"/>
            <a:ext cx="1492842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EB409-CA6A-1BF8-5AE1-A265EB9049FF}"/>
              </a:ext>
            </a:extLst>
          </p:cNvPr>
          <p:cNvSpPr txBox="1"/>
          <p:nvPr/>
        </p:nvSpPr>
        <p:spPr>
          <a:xfrm>
            <a:off x="-3280737" y="2799365"/>
            <a:ext cx="144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Wrist</a:t>
            </a:r>
          </a:p>
          <a:p>
            <a:r>
              <a:rPr lang="en-US" sz="1000" dirty="0"/>
              <a:t>DOF = 2 (</a:t>
            </a:r>
            <a:r>
              <a:rPr lang="en-US" sz="1000" dirty="0" err="1"/>
              <a:t>Yaw,Pitch</a:t>
            </a:r>
            <a:r>
              <a:rPr lang="en-US" sz="1000" dirty="0"/>
              <a:t>)</a:t>
            </a:r>
          </a:p>
          <a:p>
            <a:r>
              <a:rPr lang="en-US" sz="1000" dirty="0"/>
              <a:t>Allows </a:t>
            </a:r>
            <a:r>
              <a:rPr lang="en-US" sz="1050" dirty="0"/>
              <a:t>the</a:t>
            </a:r>
            <a:r>
              <a:rPr lang="en-US" sz="1000" dirty="0"/>
              <a:t> Gripper to orient in multiply directions.</a:t>
            </a:r>
          </a:p>
          <a:p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D4E130-54F2-8ACB-045B-C69A642DFE95}"/>
              </a:ext>
            </a:extLst>
          </p:cNvPr>
          <p:cNvSpPr/>
          <p:nvPr/>
        </p:nvSpPr>
        <p:spPr>
          <a:xfrm>
            <a:off x="-5057149" y="3788904"/>
            <a:ext cx="1642931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62F11-D642-F577-CC7C-8416D3369E9A}"/>
              </a:ext>
            </a:extLst>
          </p:cNvPr>
          <p:cNvSpPr txBox="1"/>
          <p:nvPr/>
        </p:nvSpPr>
        <p:spPr>
          <a:xfrm>
            <a:off x="-5026584" y="3807703"/>
            <a:ext cx="15818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Gripper</a:t>
            </a:r>
          </a:p>
          <a:p>
            <a:r>
              <a:rPr lang="en-US" sz="1050" dirty="0"/>
              <a:t>DOF = 1 (Open/Close)</a:t>
            </a:r>
          </a:p>
          <a:p>
            <a:r>
              <a:rPr lang="en-US" sz="1050" dirty="0"/>
              <a:t>Grape and release objects.</a:t>
            </a:r>
          </a:p>
          <a:p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E1D9B-7DB6-32F9-F9C5-4C3500D1D163}"/>
              </a:ext>
            </a:extLst>
          </p:cNvPr>
          <p:cNvSpPr/>
          <p:nvPr/>
        </p:nvSpPr>
        <p:spPr>
          <a:xfrm>
            <a:off x="-4998513" y="1764587"/>
            <a:ext cx="1494420" cy="988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25919-AEA3-5F8A-495E-D330205FAAC2}"/>
              </a:ext>
            </a:extLst>
          </p:cNvPr>
          <p:cNvSpPr txBox="1"/>
          <p:nvPr/>
        </p:nvSpPr>
        <p:spPr>
          <a:xfrm>
            <a:off x="-4997267" y="1726759"/>
            <a:ext cx="145941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Base</a:t>
            </a:r>
          </a:p>
          <a:p>
            <a:r>
              <a:rPr lang="en-US" sz="1050" dirty="0"/>
              <a:t>DOF = 1 </a:t>
            </a:r>
          </a:p>
          <a:p>
            <a:r>
              <a:rPr lang="en-US" sz="1050" dirty="0"/>
              <a:t>Provides stability and allows rotation of entire arm from 0 to 180 Degree.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CAFC4-F5AB-66E4-8F1E-1F6D351E88D9}"/>
              </a:ext>
            </a:extLst>
          </p:cNvPr>
          <p:cNvSpPr txBox="1"/>
          <p:nvPr/>
        </p:nvSpPr>
        <p:spPr>
          <a:xfrm>
            <a:off x="13187562" y="1136142"/>
            <a:ext cx="3939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DOF: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7C71DB-FFE0-098E-1F35-A624BC851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6" t="29972" r="21502" b="42964"/>
          <a:stretch/>
        </p:blipFill>
        <p:spPr bwMode="auto">
          <a:xfrm>
            <a:off x="13295364" y="1894654"/>
            <a:ext cx="4621707" cy="125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EACBC49C-CE12-5A13-48FC-13800569B2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8417573"/>
                  </p:ext>
                </p:extLst>
              </p:nvPr>
            </p:nvGraphicFramePr>
            <p:xfrm>
              <a:off x="2560713" y="3273595"/>
              <a:ext cx="3252629" cy="360190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2629" cy="3601904"/>
                    </a:xfrm>
                    <a:prstGeom prst="rect">
                      <a:avLst/>
                    </a:prstGeom>
                  </am3d:spPr>
                  <am3d:camera>
                    <am3d:pos x="0" y="0" z="64560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48" d="1000000"/>
                    <am3d:preTrans dx="30346720" dy="2443814" dz="3514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68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EACBC49C-CE12-5A13-48FC-13800569B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0713" y="3273595"/>
                <a:ext cx="3252629" cy="3601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8D55122-0235-9FDA-71A3-903BF8F8FC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7828750"/>
                  </p:ext>
                </p:extLst>
              </p:nvPr>
            </p:nvGraphicFramePr>
            <p:xfrm>
              <a:off x="7159905" y="4046594"/>
              <a:ext cx="1937755" cy="24955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37755" cy="2495594"/>
                    </a:xfrm>
                    <a:prstGeom prst="rect">
                      <a:avLst/>
                    </a:prstGeom>
                  </am3d:spPr>
                  <am3d:camera>
                    <am3d:pos x="0" y="0" z="67548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9" d="1000000"/>
                    <am3d:preTrans dx="-824" dy="-14265782" dz="-7179866"/>
                    <am3d:scale>
                      <am3d:sx n="1000000" d="1000000"/>
                      <am3d:sy n="1000000" d="1000000"/>
                      <am3d:sz n="1000000" d="1000000"/>
                    </am3d:scale>
                    <am3d:rot ax="9306672" ay="2673136" az="971823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561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8D55122-0235-9FDA-71A3-903BF8F8FC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9905" y="4046594"/>
                <a:ext cx="1937755" cy="2495594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CFB8CEB-85FD-6D57-2A1D-B7DA766E1AC7}"/>
              </a:ext>
            </a:extLst>
          </p:cNvPr>
          <p:cNvSpPr txBox="1"/>
          <p:nvPr/>
        </p:nvSpPr>
        <p:spPr>
          <a:xfrm>
            <a:off x="468606" y="1760485"/>
            <a:ext cx="93885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a controller uses potentiometers to control each joint's servo, allowing manual control of the robotic arm’s position. The button toggles the gripper between open and closed states, simulating a "grab" and "release" functionality. This is useful for creating a simple, manually controlled robotic arm with limited automation.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D977B1-295C-827B-BD00-EF7D947D8926}"/>
              </a:ext>
            </a:extLst>
          </p:cNvPr>
          <p:cNvSpPr txBox="1"/>
          <p:nvPr/>
        </p:nvSpPr>
        <p:spPr>
          <a:xfrm>
            <a:off x="838200" y="345486"/>
            <a:ext cx="315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Controlling:</a:t>
            </a:r>
          </a:p>
        </p:txBody>
      </p:sp>
    </p:spTree>
    <p:extLst>
      <p:ext uri="{BB962C8B-B14F-4D97-AF65-F5344CB8AC3E}">
        <p14:creationId xmlns:p14="http://schemas.microsoft.com/office/powerpoint/2010/main" val="345489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64930-B00B-C93F-28B2-0C8396243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191824-9796-95FE-74BE-69C1966275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E39279-36B1-7B21-522C-09966CE05CFF}"/>
              </a:ext>
            </a:extLst>
          </p:cNvPr>
          <p:cNvSpPr/>
          <p:nvPr/>
        </p:nvSpPr>
        <p:spPr>
          <a:xfrm>
            <a:off x="-1538657" y="-2247815"/>
            <a:ext cx="7950917" cy="1490472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650505-47AE-BC4E-9C6A-79FE4E15F453}"/>
              </a:ext>
            </a:extLst>
          </p:cNvPr>
          <p:cNvSpPr txBox="1"/>
          <p:nvPr/>
        </p:nvSpPr>
        <p:spPr>
          <a:xfrm>
            <a:off x="10577403" y="6457890"/>
            <a:ext cx="174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2BC3B-6693-9287-5CB5-F7F9E8F5803C}"/>
              </a:ext>
            </a:extLst>
          </p:cNvPr>
          <p:cNvSpPr txBox="1"/>
          <p:nvPr/>
        </p:nvSpPr>
        <p:spPr>
          <a:xfrm>
            <a:off x="-4942284" y="1136142"/>
            <a:ext cx="317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Configuration: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3B3D10-C095-E616-5A02-478C58DA0ED2}"/>
              </a:ext>
            </a:extLst>
          </p:cNvPr>
          <p:cNvSpPr/>
          <p:nvPr/>
        </p:nvSpPr>
        <p:spPr>
          <a:xfrm>
            <a:off x="-3226131" y="1768755"/>
            <a:ext cx="1492842" cy="9880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26751-C594-1050-30BF-180ECC32E2C5}"/>
              </a:ext>
            </a:extLst>
          </p:cNvPr>
          <p:cNvSpPr txBox="1"/>
          <p:nvPr/>
        </p:nvSpPr>
        <p:spPr>
          <a:xfrm>
            <a:off x="-3261332" y="1760485"/>
            <a:ext cx="14928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Shoulder</a:t>
            </a:r>
          </a:p>
          <a:p>
            <a:r>
              <a:rPr lang="en-US" sz="1050" dirty="0"/>
              <a:t>DOF = 2 (</a:t>
            </a:r>
            <a:r>
              <a:rPr lang="en-US" sz="1050" dirty="0" err="1"/>
              <a:t>Yaw,Pitch</a:t>
            </a:r>
            <a:r>
              <a:rPr lang="en-US" sz="1050" dirty="0"/>
              <a:t>)</a:t>
            </a:r>
          </a:p>
          <a:p>
            <a:r>
              <a:rPr lang="en-US" sz="1050" dirty="0"/>
              <a:t>Allows the arm to move in multiply directions</a:t>
            </a:r>
          </a:p>
          <a:p>
            <a:r>
              <a:rPr lang="en-US" sz="1050" dirty="0"/>
              <a:t>from 0 to 180 Degree.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836404-05CC-8ABC-C422-355C402E2292}"/>
              </a:ext>
            </a:extLst>
          </p:cNvPr>
          <p:cNvSpPr/>
          <p:nvPr/>
        </p:nvSpPr>
        <p:spPr>
          <a:xfrm>
            <a:off x="-4969957" y="2833545"/>
            <a:ext cx="1494420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4AB61-D8EF-8B6E-3C77-3114460A4AD0}"/>
              </a:ext>
            </a:extLst>
          </p:cNvPr>
          <p:cNvSpPr txBox="1"/>
          <p:nvPr/>
        </p:nvSpPr>
        <p:spPr>
          <a:xfrm>
            <a:off x="-5017373" y="2786185"/>
            <a:ext cx="149442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Elbow</a:t>
            </a:r>
          </a:p>
          <a:p>
            <a:r>
              <a:rPr lang="en-US" sz="900" dirty="0"/>
              <a:t>DOF = 1 (Pitch)</a:t>
            </a:r>
          </a:p>
          <a:p>
            <a:r>
              <a:rPr lang="en-US" sz="900" dirty="0"/>
              <a:t>Allows flexion </a:t>
            </a:r>
            <a:r>
              <a:rPr lang="en-US" sz="1050" dirty="0"/>
              <a:t>and</a:t>
            </a:r>
            <a:r>
              <a:rPr lang="en-US" sz="900" dirty="0"/>
              <a:t> extension of the arm which is connected to 40tooth gear.</a:t>
            </a:r>
          </a:p>
          <a:p>
            <a:endParaRPr lang="en-US" sz="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B74731-70EB-4E7B-D8D1-9D5B0E0EE01F}"/>
              </a:ext>
            </a:extLst>
          </p:cNvPr>
          <p:cNvSpPr/>
          <p:nvPr/>
        </p:nvSpPr>
        <p:spPr>
          <a:xfrm>
            <a:off x="-3226130" y="2832344"/>
            <a:ext cx="1492842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BBA85-1DEB-F5F6-838B-1AA8FFEAF504}"/>
              </a:ext>
            </a:extLst>
          </p:cNvPr>
          <p:cNvSpPr txBox="1"/>
          <p:nvPr/>
        </p:nvSpPr>
        <p:spPr>
          <a:xfrm>
            <a:off x="-3280737" y="2799365"/>
            <a:ext cx="144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Wrist</a:t>
            </a:r>
          </a:p>
          <a:p>
            <a:r>
              <a:rPr lang="en-US" sz="1000" dirty="0"/>
              <a:t>DOF = 2 (</a:t>
            </a:r>
            <a:r>
              <a:rPr lang="en-US" sz="1000" dirty="0" err="1"/>
              <a:t>Yaw,Pitch</a:t>
            </a:r>
            <a:r>
              <a:rPr lang="en-US" sz="1000" dirty="0"/>
              <a:t>)</a:t>
            </a:r>
          </a:p>
          <a:p>
            <a:r>
              <a:rPr lang="en-US" sz="1000" dirty="0"/>
              <a:t>Allows </a:t>
            </a:r>
            <a:r>
              <a:rPr lang="en-US" sz="1050" dirty="0"/>
              <a:t>the</a:t>
            </a:r>
            <a:r>
              <a:rPr lang="en-US" sz="1000" dirty="0"/>
              <a:t> Gripper to orient in multiply directions.</a:t>
            </a:r>
          </a:p>
          <a:p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A2D788-A03B-C86C-9949-FFCE810FC702}"/>
              </a:ext>
            </a:extLst>
          </p:cNvPr>
          <p:cNvSpPr/>
          <p:nvPr/>
        </p:nvSpPr>
        <p:spPr>
          <a:xfrm>
            <a:off x="-5057149" y="3788904"/>
            <a:ext cx="1642931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01DAEC-8BD0-1175-E220-6E68677305EA}"/>
              </a:ext>
            </a:extLst>
          </p:cNvPr>
          <p:cNvSpPr txBox="1"/>
          <p:nvPr/>
        </p:nvSpPr>
        <p:spPr>
          <a:xfrm>
            <a:off x="-5026584" y="3807703"/>
            <a:ext cx="15818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Gripper</a:t>
            </a:r>
          </a:p>
          <a:p>
            <a:r>
              <a:rPr lang="en-US" sz="1050" dirty="0"/>
              <a:t>DOF = 1 (Open/Close)</a:t>
            </a:r>
          </a:p>
          <a:p>
            <a:r>
              <a:rPr lang="en-US" sz="1050" dirty="0"/>
              <a:t>Grape and release objects.</a:t>
            </a:r>
          </a:p>
          <a:p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E67599-3067-6175-1AD0-BA8D35BBB9F9}"/>
              </a:ext>
            </a:extLst>
          </p:cNvPr>
          <p:cNvSpPr/>
          <p:nvPr/>
        </p:nvSpPr>
        <p:spPr>
          <a:xfrm>
            <a:off x="-4998513" y="1764587"/>
            <a:ext cx="1494420" cy="988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BE14EE-C571-AD5D-5F6D-618CEC87CC17}"/>
              </a:ext>
            </a:extLst>
          </p:cNvPr>
          <p:cNvSpPr txBox="1"/>
          <p:nvPr/>
        </p:nvSpPr>
        <p:spPr>
          <a:xfrm>
            <a:off x="-4997267" y="1726759"/>
            <a:ext cx="145941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Base</a:t>
            </a:r>
          </a:p>
          <a:p>
            <a:r>
              <a:rPr lang="en-US" sz="1050" dirty="0"/>
              <a:t>DOF = 1 </a:t>
            </a:r>
          </a:p>
          <a:p>
            <a:r>
              <a:rPr lang="en-US" sz="1050" dirty="0"/>
              <a:t>Provides stability and allows rotation of entire arm from 0 to 180 Degree.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4EEA6-EA47-9E8E-FFE8-AB1B0B99741E}"/>
              </a:ext>
            </a:extLst>
          </p:cNvPr>
          <p:cNvSpPr txBox="1"/>
          <p:nvPr/>
        </p:nvSpPr>
        <p:spPr>
          <a:xfrm>
            <a:off x="13187562" y="1136142"/>
            <a:ext cx="3939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DOF: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8D613E-F621-681F-3F67-15858CDDD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6" t="29972" r="21502" b="42964"/>
          <a:stretch/>
        </p:blipFill>
        <p:spPr bwMode="auto">
          <a:xfrm>
            <a:off x="13295364" y="1894654"/>
            <a:ext cx="4621707" cy="125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123E5E83-F9C6-E470-DEF0-768C7D9030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3688074"/>
                  </p:ext>
                </p:extLst>
              </p:nvPr>
            </p:nvGraphicFramePr>
            <p:xfrm>
              <a:off x="293721" y="2868376"/>
              <a:ext cx="3197010" cy="397723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97010" cy="3977233"/>
                    </a:xfrm>
                    <a:prstGeom prst="rect">
                      <a:avLst/>
                    </a:prstGeom>
                  </am3d:spPr>
                  <am3d:camera>
                    <am3d:pos x="0" y="0" z="64560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48" d="1000000"/>
                    <am3d:preTrans dx="30346720" dy="2443814" dz="3514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68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123E5E83-F9C6-E470-DEF0-768C7D9030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721" y="2868376"/>
                <a:ext cx="3197010" cy="3977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B76FE6F3-EF74-4927-10B9-D671018DB1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8309426"/>
                  </p:ext>
                </p:extLst>
              </p:nvPr>
            </p:nvGraphicFramePr>
            <p:xfrm>
              <a:off x="3903062" y="3516562"/>
              <a:ext cx="1825268" cy="268086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25268" cy="2680861"/>
                    </a:xfrm>
                    <a:prstGeom prst="rect">
                      <a:avLst/>
                    </a:prstGeom>
                  </am3d:spPr>
                  <am3d:camera>
                    <am3d:pos x="0" y="0" z="67548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9" d="1000000"/>
                    <am3d:preTrans dx="-824" dy="-14265782" dz="-7179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561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B76FE6F3-EF74-4927-10B9-D671018DB1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3062" y="3516562"/>
                <a:ext cx="1825268" cy="2680861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66EF2F2-C07E-10A7-F14F-6AE586425ABE}"/>
              </a:ext>
            </a:extLst>
          </p:cNvPr>
          <p:cNvSpPr txBox="1"/>
          <p:nvPr/>
        </p:nvSpPr>
        <p:spPr>
          <a:xfrm>
            <a:off x="666726" y="336482"/>
            <a:ext cx="315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C345B-3277-5F39-F64A-90D0542F050C}"/>
              </a:ext>
            </a:extLst>
          </p:cNvPr>
          <p:cNvSpPr txBox="1"/>
          <p:nvPr/>
        </p:nvSpPr>
        <p:spPr>
          <a:xfrm>
            <a:off x="6412260" y="272131"/>
            <a:ext cx="533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sp>
        <p:nvSpPr>
          <p:cNvPr id="1224" name="Rectangle 1223">
            <a:extLst>
              <a:ext uri="{FF2B5EF4-FFF2-40B4-BE49-F238E27FC236}">
                <a16:creationId xmlns:a16="http://schemas.microsoft.com/office/drawing/2014/main" id="{CBE241BF-4177-E74E-5491-6CFAE6F98B41}"/>
              </a:ext>
            </a:extLst>
          </p:cNvPr>
          <p:cNvSpPr/>
          <p:nvPr/>
        </p:nvSpPr>
        <p:spPr>
          <a:xfrm>
            <a:off x="435462" y="2693518"/>
            <a:ext cx="1379802" cy="268778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Rectangle 1226">
            <a:extLst>
              <a:ext uri="{FF2B5EF4-FFF2-40B4-BE49-F238E27FC236}">
                <a16:creationId xmlns:a16="http://schemas.microsoft.com/office/drawing/2014/main" id="{9D1629CC-97F2-2D33-B09E-BB613EF3598C}"/>
              </a:ext>
            </a:extLst>
          </p:cNvPr>
          <p:cNvSpPr/>
          <p:nvPr/>
        </p:nvSpPr>
        <p:spPr>
          <a:xfrm>
            <a:off x="2483019" y="2694593"/>
            <a:ext cx="1168326" cy="228753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678B410D-50E8-6707-7142-DF32C16FB92D}"/>
              </a:ext>
            </a:extLst>
          </p:cNvPr>
          <p:cNvSpPr/>
          <p:nvPr/>
        </p:nvSpPr>
        <p:spPr>
          <a:xfrm>
            <a:off x="4121522" y="2711757"/>
            <a:ext cx="1254975" cy="228753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2" name="Picture 1231" descr="A white gear with a hole&#10;&#10;Description automatically generated">
            <a:extLst>
              <a:ext uri="{FF2B5EF4-FFF2-40B4-BE49-F238E27FC236}">
                <a16:creationId xmlns:a16="http://schemas.microsoft.com/office/drawing/2014/main" id="{48D9CB62-CBB5-DEA4-2F41-305A6A018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331" y="1117572"/>
            <a:ext cx="1224940" cy="1169558"/>
          </a:xfrm>
          <a:prstGeom prst="rect">
            <a:avLst/>
          </a:prstGeom>
        </p:spPr>
      </p:pic>
      <p:pic>
        <p:nvPicPr>
          <p:cNvPr id="6" name="Picture 5" descr="A green circuit board with white buttons and black wires&#10;&#10;Description automatically generated">
            <a:extLst>
              <a:ext uri="{FF2B5EF4-FFF2-40B4-BE49-F238E27FC236}">
                <a16:creationId xmlns:a16="http://schemas.microsoft.com/office/drawing/2014/main" id="{A1462757-6D78-8FA9-A746-26D6519CB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1" b="6845"/>
          <a:stretch/>
        </p:blipFill>
        <p:spPr>
          <a:xfrm>
            <a:off x="6736901" y="1127181"/>
            <a:ext cx="1341842" cy="116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54034-8D7C-5024-E38A-E03C7FC8DD4E}"/>
              </a:ext>
            </a:extLst>
          </p:cNvPr>
          <p:cNvSpPr txBox="1"/>
          <p:nvPr/>
        </p:nvSpPr>
        <p:spPr>
          <a:xfrm>
            <a:off x="6736901" y="2373203"/>
            <a:ext cx="1312314" cy="276999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Arduino Uno</a:t>
            </a:r>
          </a:p>
        </p:txBody>
      </p:sp>
      <p:pic>
        <p:nvPicPr>
          <p:cNvPr id="9" name="Picture 8" descr="A small black electronic device with wires&#10;&#10;Description automatically generated">
            <a:extLst>
              <a:ext uri="{FF2B5EF4-FFF2-40B4-BE49-F238E27FC236}">
                <a16:creationId xmlns:a16="http://schemas.microsoft.com/office/drawing/2014/main" id="{AB55B731-8966-F92D-10CF-B03D41D97B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1126131"/>
            <a:ext cx="1160998" cy="1160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8C8942-4AE5-0C29-B50F-6B854A087B3E}"/>
              </a:ext>
            </a:extLst>
          </p:cNvPr>
          <p:cNvSpPr txBox="1"/>
          <p:nvPr/>
        </p:nvSpPr>
        <p:spPr>
          <a:xfrm>
            <a:off x="8531049" y="2363994"/>
            <a:ext cx="1172988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4-Servo Motors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4B736-BF66-30E7-5501-6532D1E154C1}"/>
              </a:ext>
            </a:extLst>
          </p:cNvPr>
          <p:cNvSpPr txBox="1"/>
          <p:nvPr/>
        </p:nvSpPr>
        <p:spPr>
          <a:xfrm>
            <a:off x="10168004" y="2373203"/>
            <a:ext cx="1225267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2-40 Tooth Gear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59C6A2-0456-C03E-DE4F-70B8DB78791A}"/>
              </a:ext>
            </a:extLst>
          </p:cNvPr>
          <p:cNvSpPr/>
          <p:nvPr/>
        </p:nvSpPr>
        <p:spPr>
          <a:xfrm>
            <a:off x="208722" y="2215991"/>
            <a:ext cx="5575852" cy="1282583"/>
          </a:xfrm>
          <a:prstGeom prst="rect">
            <a:avLst/>
          </a:prstGeom>
          <a:solidFill>
            <a:srgbClr val="163E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C9A54E-9962-660E-5B5D-7E797E82FA42}"/>
              </a:ext>
            </a:extLst>
          </p:cNvPr>
          <p:cNvSpPr txBox="1"/>
          <p:nvPr/>
        </p:nvSpPr>
        <p:spPr>
          <a:xfrm>
            <a:off x="242521" y="1558691"/>
            <a:ext cx="61120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a controller uses potentiometers to control each joint's servo, allowing manual control of the robotic arm’s position. The button toggles the gripper between open and closed states, simulating a "grab" and "release" functionality. This is useful for creating a simple, manually controlled robotic arm with limited automation.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 descr="A grey gear with a hole in the middle&#10;&#10;Description automatically generated">
            <a:extLst>
              <a:ext uri="{FF2B5EF4-FFF2-40B4-BE49-F238E27FC236}">
                <a16:creationId xmlns:a16="http://schemas.microsoft.com/office/drawing/2014/main" id="{F215B2A7-404B-FFD1-74B0-6A8827F12F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713" y="2822314"/>
            <a:ext cx="1169558" cy="1169558"/>
          </a:xfrm>
          <a:prstGeom prst="rect">
            <a:avLst/>
          </a:prstGeom>
        </p:spPr>
      </p:pic>
      <p:pic>
        <p:nvPicPr>
          <p:cNvPr id="31" name="Picture 30" descr="A small blue device with a wire&#10;&#10;Description automatically generated">
            <a:extLst>
              <a:ext uri="{FF2B5EF4-FFF2-40B4-BE49-F238E27FC236}">
                <a16:creationId xmlns:a16="http://schemas.microsoft.com/office/drawing/2014/main" id="{AD518677-C7F5-E657-7D6B-3069C3F9B6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79" y="4819829"/>
            <a:ext cx="1169558" cy="1169558"/>
          </a:xfrm>
          <a:prstGeom prst="rect">
            <a:avLst/>
          </a:prstGeom>
        </p:spPr>
      </p:pic>
      <p:pic>
        <p:nvPicPr>
          <p:cNvPr id="33" name="Picture 32" descr="A close-up of a resistor&#10;&#10;Description automatically generated">
            <a:extLst>
              <a:ext uri="{FF2B5EF4-FFF2-40B4-BE49-F238E27FC236}">
                <a16:creationId xmlns:a16="http://schemas.microsoft.com/office/drawing/2014/main" id="{746B25A5-AB7A-5AA0-7B12-FE59BE5F7A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2821525"/>
            <a:ext cx="1169557" cy="1169557"/>
          </a:xfrm>
          <a:prstGeom prst="rect">
            <a:avLst/>
          </a:prstGeom>
        </p:spPr>
      </p:pic>
      <p:pic>
        <p:nvPicPr>
          <p:cNvPr id="35" name="Picture 34" descr="A blue circuit board with many small colored objects&#10;&#10;Description automatically generated">
            <a:extLst>
              <a:ext uri="{FF2B5EF4-FFF2-40B4-BE49-F238E27FC236}">
                <a16:creationId xmlns:a16="http://schemas.microsoft.com/office/drawing/2014/main" id="{B7B3D7C4-811B-36AA-03F3-60CEDC7C3F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84" y="2814862"/>
            <a:ext cx="1369059" cy="11762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C87C49C-1232-DD3F-F1C7-8EDDCFC6019B}"/>
              </a:ext>
            </a:extLst>
          </p:cNvPr>
          <p:cNvSpPr txBox="1"/>
          <p:nvPr/>
        </p:nvSpPr>
        <p:spPr>
          <a:xfrm>
            <a:off x="6736900" y="4069437"/>
            <a:ext cx="1312314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Servo Module Driver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AAFD34-C711-F29A-3229-C24C6C47457C}"/>
              </a:ext>
            </a:extLst>
          </p:cNvPr>
          <p:cNvSpPr txBox="1"/>
          <p:nvPr/>
        </p:nvSpPr>
        <p:spPr>
          <a:xfrm>
            <a:off x="8531049" y="4071136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Potential Resistor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2E4D09-F06D-B8F7-D224-410B0E459DC4}"/>
              </a:ext>
            </a:extLst>
          </p:cNvPr>
          <p:cNvSpPr txBox="1"/>
          <p:nvPr/>
        </p:nvSpPr>
        <p:spPr>
          <a:xfrm>
            <a:off x="10194168" y="4072077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34 Tooth Gear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631316-A2D8-1C2E-4CD8-700D4A9A10DB}"/>
              </a:ext>
            </a:extLst>
          </p:cNvPr>
          <p:cNvSpPr txBox="1"/>
          <p:nvPr/>
        </p:nvSpPr>
        <p:spPr>
          <a:xfrm>
            <a:off x="6778733" y="6054362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 Servo Motor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AA75601C-944C-734E-BCA5-944045CE86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2004074"/>
                  </p:ext>
                </p:extLst>
              </p:nvPr>
            </p:nvGraphicFramePr>
            <p:xfrm>
              <a:off x="11010813" y="6049968"/>
              <a:ext cx="4569102" cy="4321609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569102" cy="4321609"/>
                    </a:xfrm>
                    <a:prstGeom prst="rect">
                      <a:avLst/>
                    </a:prstGeom>
                  </am3d:spPr>
                  <am3d:camera>
                    <am3d:pos x="0" y="0" z="583745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8302" d="1000000"/>
                    <am3d:preTrans dx="-522739" dy="-3682676" dz="1893673"/>
                    <am3d:scale>
                      <am3d:sx n="1000000" d="1000000"/>
                      <am3d:sy n="1000000" d="1000000"/>
                      <am3d:sz n="1000000" d="1000000"/>
                    </am3d:scale>
                    <am3d:rot ax="3152730" ay="1583526" az="1781862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311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AA75601C-944C-734E-BCA5-944045CE86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10813" y="6049968"/>
                <a:ext cx="4569102" cy="43216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00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C0117-AA6B-ECD8-197A-B6C8D2BB9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3CFF80-5617-4153-2A6C-C0CE45CD1F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BB0993-CF64-581B-EA98-416411C351E8}"/>
              </a:ext>
            </a:extLst>
          </p:cNvPr>
          <p:cNvSpPr/>
          <p:nvPr/>
        </p:nvSpPr>
        <p:spPr>
          <a:xfrm rot="2620582">
            <a:off x="5443208" y="-1922883"/>
            <a:ext cx="7950917" cy="1490472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CBD324-F25A-C4DE-2EA4-AA899F0A275F}"/>
              </a:ext>
            </a:extLst>
          </p:cNvPr>
          <p:cNvSpPr txBox="1"/>
          <p:nvPr/>
        </p:nvSpPr>
        <p:spPr>
          <a:xfrm>
            <a:off x="10577403" y="6457890"/>
            <a:ext cx="174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D7139-63C8-E7B7-DAB0-6773F9B302FF}"/>
              </a:ext>
            </a:extLst>
          </p:cNvPr>
          <p:cNvSpPr txBox="1"/>
          <p:nvPr/>
        </p:nvSpPr>
        <p:spPr>
          <a:xfrm>
            <a:off x="-4942284" y="1136142"/>
            <a:ext cx="317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Configuration: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28815-1305-7873-E308-8744F6CA8CD4}"/>
              </a:ext>
            </a:extLst>
          </p:cNvPr>
          <p:cNvSpPr/>
          <p:nvPr/>
        </p:nvSpPr>
        <p:spPr>
          <a:xfrm>
            <a:off x="-3226131" y="1768755"/>
            <a:ext cx="1492842" cy="9880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1F1A4-303F-31FC-0E72-F6DD18808AA0}"/>
              </a:ext>
            </a:extLst>
          </p:cNvPr>
          <p:cNvSpPr txBox="1"/>
          <p:nvPr/>
        </p:nvSpPr>
        <p:spPr>
          <a:xfrm>
            <a:off x="-3261332" y="1760485"/>
            <a:ext cx="14928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Shoulder</a:t>
            </a:r>
          </a:p>
          <a:p>
            <a:r>
              <a:rPr lang="en-US" sz="1050" dirty="0"/>
              <a:t>DOF = 2 (</a:t>
            </a:r>
            <a:r>
              <a:rPr lang="en-US" sz="1050" dirty="0" err="1"/>
              <a:t>Yaw,Pitch</a:t>
            </a:r>
            <a:r>
              <a:rPr lang="en-US" sz="1050" dirty="0"/>
              <a:t>)</a:t>
            </a:r>
          </a:p>
          <a:p>
            <a:r>
              <a:rPr lang="en-US" sz="1050" dirty="0"/>
              <a:t>Allows the arm to move in multiply directions</a:t>
            </a:r>
          </a:p>
          <a:p>
            <a:r>
              <a:rPr lang="en-US" sz="1050" dirty="0"/>
              <a:t>from 0 to 180 Degree.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4CB1E1-1083-A863-56BD-EE78EB8B34A2}"/>
              </a:ext>
            </a:extLst>
          </p:cNvPr>
          <p:cNvSpPr/>
          <p:nvPr/>
        </p:nvSpPr>
        <p:spPr>
          <a:xfrm>
            <a:off x="-4969957" y="2833545"/>
            <a:ext cx="1494420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5095F-1EAD-020C-46D6-CCB6260A6A77}"/>
              </a:ext>
            </a:extLst>
          </p:cNvPr>
          <p:cNvSpPr txBox="1"/>
          <p:nvPr/>
        </p:nvSpPr>
        <p:spPr>
          <a:xfrm>
            <a:off x="-5017373" y="2786185"/>
            <a:ext cx="149442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Elbow</a:t>
            </a:r>
          </a:p>
          <a:p>
            <a:r>
              <a:rPr lang="en-US" sz="900" dirty="0"/>
              <a:t>DOF = 1 (Pitch)</a:t>
            </a:r>
          </a:p>
          <a:p>
            <a:r>
              <a:rPr lang="en-US" sz="900" dirty="0"/>
              <a:t>Allows flexion </a:t>
            </a:r>
            <a:r>
              <a:rPr lang="en-US" sz="1050" dirty="0"/>
              <a:t>and</a:t>
            </a:r>
            <a:r>
              <a:rPr lang="en-US" sz="900" dirty="0"/>
              <a:t> extension of the arm which is connected to 40tooth gear.</a:t>
            </a:r>
          </a:p>
          <a:p>
            <a:endParaRPr lang="en-US" sz="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36CF14-74EC-4966-7C99-FC388A9CF387}"/>
              </a:ext>
            </a:extLst>
          </p:cNvPr>
          <p:cNvSpPr/>
          <p:nvPr/>
        </p:nvSpPr>
        <p:spPr>
          <a:xfrm>
            <a:off x="-3226130" y="2832344"/>
            <a:ext cx="1492842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0636D-72F3-3F25-5D43-F039016081A0}"/>
              </a:ext>
            </a:extLst>
          </p:cNvPr>
          <p:cNvSpPr txBox="1"/>
          <p:nvPr/>
        </p:nvSpPr>
        <p:spPr>
          <a:xfrm>
            <a:off x="-3280737" y="2799365"/>
            <a:ext cx="144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Wrist</a:t>
            </a:r>
          </a:p>
          <a:p>
            <a:r>
              <a:rPr lang="en-US" sz="1000" dirty="0"/>
              <a:t>DOF = 2 (</a:t>
            </a:r>
            <a:r>
              <a:rPr lang="en-US" sz="1000" dirty="0" err="1"/>
              <a:t>Yaw,Pitch</a:t>
            </a:r>
            <a:r>
              <a:rPr lang="en-US" sz="1000" dirty="0"/>
              <a:t>)</a:t>
            </a:r>
          </a:p>
          <a:p>
            <a:r>
              <a:rPr lang="en-US" sz="1000" dirty="0"/>
              <a:t>Allows </a:t>
            </a:r>
            <a:r>
              <a:rPr lang="en-US" sz="1050" dirty="0"/>
              <a:t>the</a:t>
            </a:r>
            <a:r>
              <a:rPr lang="en-US" sz="1000" dirty="0"/>
              <a:t> Gripper to orient in multiply directions.</a:t>
            </a:r>
          </a:p>
          <a:p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F99198-ADA5-38CE-56BE-AE20FAA9A6E9}"/>
              </a:ext>
            </a:extLst>
          </p:cNvPr>
          <p:cNvSpPr/>
          <p:nvPr/>
        </p:nvSpPr>
        <p:spPr>
          <a:xfrm>
            <a:off x="-5057149" y="3788904"/>
            <a:ext cx="1642931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5786C-57F6-DA20-CFA0-F4660107F67D}"/>
              </a:ext>
            </a:extLst>
          </p:cNvPr>
          <p:cNvSpPr txBox="1"/>
          <p:nvPr/>
        </p:nvSpPr>
        <p:spPr>
          <a:xfrm>
            <a:off x="-5026584" y="3807703"/>
            <a:ext cx="15818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Gripper</a:t>
            </a:r>
          </a:p>
          <a:p>
            <a:r>
              <a:rPr lang="en-US" sz="1050" dirty="0"/>
              <a:t>DOF = 1 (Open/Close)</a:t>
            </a:r>
          </a:p>
          <a:p>
            <a:r>
              <a:rPr lang="en-US" sz="1050" dirty="0"/>
              <a:t>Grape and release objects.</a:t>
            </a:r>
          </a:p>
          <a:p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05EB10-4068-C8F4-B504-45A82EFA8B2D}"/>
              </a:ext>
            </a:extLst>
          </p:cNvPr>
          <p:cNvSpPr/>
          <p:nvPr/>
        </p:nvSpPr>
        <p:spPr>
          <a:xfrm>
            <a:off x="-4998513" y="1764587"/>
            <a:ext cx="1494420" cy="988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CD688-A873-D3E9-2924-31C700AF1B77}"/>
              </a:ext>
            </a:extLst>
          </p:cNvPr>
          <p:cNvSpPr txBox="1"/>
          <p:nvPr/>
        </p:nvSpPr>
        <p:spPr>
          <a:xfrm>
            <a:off x="-4997267" y="1726759"/>
            <a:ext cx="145941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Base</a:t>
            </a:r>
          </a:p>
          <a:p>
            <a:r>
              <a:rPr lang="en-US" sz="1050" dirty="0"/>
              <a:t>DOF = 1 </a:t>
            </a:r>
          </a:p>
          <a:p>
            <a:r>
              <a:rPr lang="en-US" sz="1050" dirty="0"/>
              <a:t>Provides stability and allows rotation of entire arm from 0 to 180 Degree.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EA9B4-3B62-F40C-3D25-CA80B813E33B}"/>
              </a:ext>
            </a:extLst>
          </p:cNvPr>
          <p:cNvSpPr txBox="1"/>
          <p:nvPr/>
        </p:nvSpPr>
        <p:spPr>
          <a:xfrm>
            <a:off x="13187562" y="1136142"/>
            <a:ext cx="3939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DOF: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2D113E-0438-41D6-A9EE-6ACCB9C27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6" t="29972" r="21502" b="42964"/>
          <a:stretch/>
        </p:blipFill>
        <p:spPr bwMode="auto">
          <a:xfrm>
            <a:off x="13295364" y="1894654"/>
            <a:ext cx="4621707" cy="125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DB5FCAB2-4648-EE27-34E3-CDA4F7F9F2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1335286"/>
                  </p:ext>
                </p:extLst>
              </p:nvPr>
            </p:nvGraphicFramePr>
            <p:xfrm>
              <a:off x="-5359797" y="4376520"/>
              <a:ext cx="3252629" cy="360190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2629" cy="3601904"/>
                    </a:xfrm>
                    <a:prstGeom prst="rect">
                      <a:avLst/>
                    </a:prstGeom>
                  </am3d:spPr>
                  <am3d:camera>
                    <am3d:pos x="0" y="0" z="64560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48" d="1000000"/>
                    <am3d:preTrans dx="30346720" dy="2443814" dz="3514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68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DB5FCAB2-4648-EE27-34E3-CDA4F7F9F2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359797" y="4376520"/>
                <a:ext cx="3252629" cy="3601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4814A651-1F85-7692-F178-194275C89B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8631197"/>
                  </p:ext>
                </p:extLst>
              </p:nvPr>
            </p:nvGraphicFramePr>
            <p:xfrm>
              <a:off x="-4583498" y="-1761549"/>
              <a:ext cx="1937755" cy="24955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37755" cy="2495594"/>
                    </a:xfrm>
                    <a:prstGeom prst="rect">
                      <a:avLst/>
                    </a:prstGeom>
                  </am3d:spPr>
                  <am3d:camera>
                    <am3d:pos x="0" y="0" z="67548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9" d="1000000"/>
                    <am3d:preTrans dx="-824" dy="-14265782" dz="-7179866"/>
                    <am3d:scale>
                      <am3d:sx n="1000000" d="1000000"/>
                      <am3d:sy n="1000000" d="1000000"/>
                      <am3d:sz n="1000000" d="1000000"/>
                    </am3d:scale>
                    <am3d:rot ax="9306672" ay="2673136" az="971823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561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4814A651-1F85-7692-F178-194275C89B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583498" y="-1761549"/>
                <a:ext cx="1937755" cy="2495594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104F328-4AD4-7D52-66EF-432C5CA68A7E}"/>
              </a:ext>
            </a:extLst>
          </p:cNvPr>
          <p:cNvSpPr txBox="1"/>
          <p:nvPr/>
        </p:nvSpPr>
        <p:spPr>
          <a:xfrm>
            <a:off x="-1262454" y="-3076680"/>
            <a:ext cx="315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90C6A-7932-96D8-FA9C-5E36F45360BF}"/>
              </a:ext>
            </a:extLst>
          </p:cNvPr>
          <p:cNvSpPr txBox="1"/>
          <p:nvPr/>
        </p:nvSpPr>
        <p:spPr>
          <a:xfrm>
            <a:off x="9078140" y="-6293469"/>
            <a:ext cx="533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sp>
        <p:nvSpPr>
          <p:cNvPr id="1224" name="Rectangle 1223">
            <a:extLst>
              <a:ext uri="{FF2B5EF4-FFF2-40B4-BE49-F238E27FC236}">
                <a16:creationId xmlns:a16="http://schemas.microsoft.com/office/drawing/2014/main" id="{3AEEC11E-E8A3-5BC2-FC2F-3AB366EEE747}"/>
              </a:ext>
            </a:extLst>
          </p:cNvPr>
          <p:cNvSpPr/>
          <p:nvPr/>
        </p:nvSpPr>
        <p:spPr>
          <a:xfrm>
            <a:off x="435462" y="2693518"/>
            <a:ext cx="1379802" cy="268778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Rectangle 1226">
            <a:extLst>
              <a:ext uri="{FF2B5EF4-FFF2-40B4-BE49-F238E27FC236}">
                <a16:creationId xmlns:a16="http://schemas.microsoft.com/office/drawing/2014/main" id="{0EEDAB10-91F7-237E-5748-53E443EC744C}"/>
              </a:ext>
            </a:extLst>
          </p:cNvPr>
          <p:cNvSpPr/>
          <p:nvPr/>
        </p:nvSpPr>
        <p:spPr>
          <a:xfrm>
            <a:off x="2483019" y="2694593"/>
            <a:ext cx="1168326" cy="228753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Rectangle 1228">
            <a:extLst>
              <a:ext uri="{FF2B5EF4-FFF2-40B4-BE49-F238E27FC236}">
                <a16:creationId xmlns:a16="http://schemas.microsoft.com/office/drawing/2014/main" id="{2E4D0FE6-A3F6-4BE2-1D4D-7E74B40C0D81}"/>
              </a:ext>
            </a:extLst>
          </p:cNvPr>
          <p:cNvSpPr/>
          <p:nvPr/>
        </p:nvSpPr>
        <p:spPr>
          <a:xfrm>
            <a:off x="4121522" y="2711757"/>
            <a:ext cx="1254975" cy="228753"/>
          </a:xfrm>
          <a:prstGeom prst="rect">
            <a:avLst/>
          </a:prstGeom>
          <a:solidFill>
            <a:srgbClr val="4E9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2" name="Picture 1231" descr="A white gear with a hole&#10;&#10;Description automatically generated">
            <a:extLst>
              <a:ext uri="{FF2B5EF4-FFF2-40B4-BE49-F238E27FC236}">
                <a16:creationId xmlns:a16="http://schemas.microsoft.com/office/drawing/2014/main" id="{2D53537B-0658-4059-6DCE-569B2AA79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991" y="-5479356"/>
            <a:ext cx="1224940" cy="1169558"/>
          </a:xfrm>
          <a:prstGeom prst="rect">
            <a:avLst/>
          </a:prstGeom>
        </p:spPr>
      </p:pic>
      <p:pic>
        <p:nvPicPr>
          <p:cNvPr id="6" name="Picture 5" descr="A green circuit board with white buttons and black wires&#10;&#10;Description automatically generated">
            <a:extLst>
              <a:ext uri="{FF2B5EF4-FFF2-40B4-BE49-F238E27FC236}">
                <a16:creationId xmlns:a16="http://schemas.microsoft.com/office/drawing/2014/main" id="{8AF8F5A2-14E0-0ED7-9C3C-840C2D42A2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1" b="6845"/>
          <a:stretch/>
        </p:blipFill>
        <p:spPr>
          <a:xfrm>
            <a:off x="9235561" y="-5469747"/>
            <a:ext cx="1341842" cy="116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3A0CF-5980-2162-D720-4D90065D2989}"/>
              </a:ext>
            </a:extLst>
          </p:cNvPr>
          <p:cNvSpPr txBox="1"/>
          <p:nvPr/>
        </p:nvSpPr>
        <p:spPr>
          <a:xfrm>
            <a:off x="9235561" y="-4223725"/>
            <a:ext cx="1312314" cy="276999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Arduino Uno</a:t>
            </a:r>
          </a:p>
        </p:txBody>
      </p:sp>
      <p:pic>
        <p:nvPicPr>
          <p:cNvPr id="9" name="Picture 8" descr="A small black electronic device with wires&#10;&#10;Description automatically generated">
            <a:extLst>
              <a:ext uri="{FF2B5EF4-FFF2-40B4-BE49-F238E27FC236}">
                <a16:creationId xmlns:a16="http://schemas.microsoft.com/office/drawing/2014/main" id="{47AA8B7E-CC9B-B3F1-73CE-3B2AA963A2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98" y="-5470797"/>
            <a:ext cx="1160998" cy="1160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B2EEB4-62B1-DC03-7A32-1CB24F630654}"/>
              </a:ext>
            </a:extLst>
          </p:cNvPr>
          <p:cNvSpPr txBox="1"/>
          <p:nvPr/>
        </p:nvSpPr>
        <p:spPr>
          <a:xfrm>
            <a:off x="11029709" y="-4232934"/>
            <a:ext cx="1172988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4-Servo Motors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DF82CA-6CCA-05C4-239E-66279CC1E56E}"/>
              </a:ext>
            </a:extLst>
          </p:cNvPr>
          <p:cNvSpPr txBox="1"/>
          <p:nvPr/>
        </p:nvSpPr>
        <p:spPr>
          <a:xfrm>
            <a:off x="12666664" y="-4223725"/>
            <a:ext cx="1225267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2-40 Tooth Gear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2B68A-1F11-8F04-4BCD-62135100C929}"/>
              </a:ext>
            </a:extLst>
          </p:cNvPr>
          <p:cNvSpPr txBox="1"/>
          <p:nvPr/>
        </p:nvSpPr>
        <p:spPr>
          <a:xfrm>
            <a:off x="-1542379" y="-3193956"/>
            <a:ext cx="61120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a controller uses potentiometers to control each joint's servo, allowing manual control of the robotic arm’s position. The button toggles the gripper between open and closed states, simulating a "grab" and "release" functionality. This is useful for creating a simple, manually controlled robotic arm with limited automation.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 descr="A grey gear with a hole in the middle&#10;&#10;Description automatically generated">
            <a:extLst>
              <a:ext uri="{FF2B5EF4-FFF2-40B4-BE49-F238E27FC236}">
                <a16:creationId xmlns:a16="http://schemas.microsoft.com/office/drawing/2014/main" id="{1C7A9AF3-DCF9-CA7A-80FF-87B4DE3B19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73" y="-3774614"/>
            <a:ext cx="1169558" cy="1169558"/>
          </a:xfrm>
          <a:prstGeom prst="rect">
            <a:avLst/>
          </a:prstGeom>
        </p:spPr>
      </p:pic>
      <p:pic>
        <p:nvPicPr>
          <p:cNvPr id="31" name="Picture 30" descr="A small blue device with a wire&#10;&#10;Description automatically generated">
            <a:extLst>
              <a:ext uri="{FF2B5EF4-FFF2-40B4-BE49-F238E27FC236}">
                <a16:creationId xmlns:a16="http://schemas.microsoft.com/office/drawing/2014/main" id="{56AE3320-9C3F-D3BA-44BD-717825C53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39" y="-1777099"/>
            <a:ext cx="1169558" cy="1169558"/>
          </a:xfrm>
          <a:prstGeom prst="rect">
            <a:avLst/>
          </a:prstGeom>
        </p:spPr>
      </p:pic>
      <p:pic>
        <p:nvPicPr>
          <p:cNvPr id="33" name="Picture 32" descr="A close-up of a resistor&#10;&#10;Description automatically generated">
            <a:extLst>
              <a:ext uri="{FF2B5EF4-FFF2-40B4-BE49-F238E27FC236}">
                <a16:creationId xmlns:a16="http://schemas.microsoft.com/office/drawing/2014/main" id="{566ADEBF-5CAE-546B-CB02-8A4DA8399E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98" y="-3775403"/>
            <a:ext cx="1169557" cy="1169557"/>
          </a:xfrm>
          <a:prstGeom prst="rect">
            <a:avLst/>
          </a:prstGeom>
        </p:spPr>
      </p:pic>
      <p:pic>
        <p:nvPicPr>
          <p:cNvPr id="35" name="Picture 34" descr="A blue circuit board with many small colored objects&#10;&#10;Description automatically generated">
            <a:extLst>
              <a:ext uri="{FF2B5EF4-FFF2-40B4-BE49-F238E27FC236}">
                <a16:creationId xmlns:a16="http://schemas.microsoft.com/office/drawing/2014/main" id="{9D0A19BB-700F-6D2E-E5D6-A7B0365AE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4" y="-3782066"/>
            <a:ext cx="1369059" cy="11762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296895-B889-7E3F-6433-D836C50DC24B}"/>
              </a:ext>
            </a:extLst>
          </p:cNvPr>
          <p:cNvSpPr txBox="1"/>
          <p:nvPr/>
        </p:nvSpPr>
        <p:spPr>
          <a:xfrm>
            <a:off x="9235560" y="-2527491"/>
            <a:ext cx="1312314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Servo Module Driver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D48EE5-09DC-FA05-F48F-7235893F4577}"/>
              </a:ext>
            </a:extLst>
          </p:cNvPr>
          <p:cNvSpPr txBox="1"/>
          <p:nvPr/>
        </p:nvSpPr>
        <p:spPr>
          <a:xfrm>
            <a:off x="11029709" y="-2525792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Potential Resistor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32314D-2445-8CD2-B105-7E73ABAC19F7}"/>
              </a:ext>
            </a:extLst>
          </p:cNvPr>
          <p:cNvSpPr txBox="1"/>
          <p:nvPr/>
        </p:nvSpPr>
        <p:spPr>
          <a:xfrm>
            <a:off x="12692828" y="-2524851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34 Tooth Gear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4419E4-D99C-2ADE-D20B-4FFDA3E1ADA8}"/>
              </a:ext>
            </a:extLst>
          </p:cNvPr>
          <p:cNvSpPr txBox="1"/>
          <p:nvPr/>
        </p:nvSpPr>
        <p:spPr>
          <a:xfrm>
            <a:off x="9277393" y="-542566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 Servo Motor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82E9D946-EDF9-70AD-8AD5-54121E1629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1259995"/>
                  </p:ext>
                </p:extLst>
              </p:nvPr>
            </p:nvGraphicFramePr>
            <p:xfrm>
              <a:off x="5821937" y="47594"/>
              <a:ext cx="4664292" cy="407411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664292" cy="4074117"/>
                    </a:xfrm>
                    <a:prstGeom prst="rect">
                      <a:avLst/>
                    </a:prstGeom>
                  </am3d:spPr>
                  <am3d:camera>
                    <am3d:pos x="0" y="0" z="583745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8302" d="1000000"/>
                    <am3d:preTrans dx="-522739" dy="-3682676" dz="1893673"/>
                    <am3d:scale>
                      <am3d:sx n="1000000" d="1000000"/>
                      <am3d:sy n="1000000" d="1000000"/>
                      <am3d:sz n="1000000" d="1000000"/>
                    </am3d:scale>
                    <am3d:rot ax="2802688" ay="-1793847" az="-164993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311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82E9D946-EDF9-70AD-8AD5-54121E1629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21937" y="47594"/>
                <a:ext cx="4664292" cy="4074117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14D4751-0E18-47CE-928F-B4EF931B11E7}"/>
              </a:ext>
            </a:extLst>
          </p:cNvPr>
          <p:cNvSpPr txBox="1"/>
          <p:nvPr/>
        </p:nvSpPr>
        <p:spPr>
          <a:xfrm>
            <a:off x="288987" y="462056"/>
            <a:ext cx="506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EA4F57-49A0-4FA7-BA12-4C0E4CE0F4F5}"/>
              </a:ext>
            </a:extLst>
          </p:cNvPr>
          <p:cNvSpPr txBox="1"/>
          <p:nvPr/>
        </p:nvSpPr>
        <p:spPr>
          <a:xfrm>
            <a:off x="314886" y="1726759"/>
            <a:ext cx="5134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Arduino IDE is used to write and upload the code to the Arduino Uno microcontroller. It provides a user-friendly interface for programming the robotic arm.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852571-A116-8219-BE1A-6717FFA3A4A8}"/>
              </a:ext>
            </a:extLst>
          </p:cNvPr>
          <p:cNvSpPr txBox="1"/>
          <p:nvPr/>
        </p:nvSpPr>
        <p:spPr>
          <a:xfrm>
            <a:off x="7479252" y="4374862"/>
            <a:ext cx="150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68C95B28-464E-69B7-D974-F937EEBBD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85"/>
          <a:stretch/>
        </p:blipFill>
        <p:spPr bwMode="auto">
          <a:xfrm>
            <a:off x="9712129" y="7223954"/>
            <a:ext cx="7134336" cy="475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8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090C4-C23C-34AC-4373-B4AD7D44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798498-ACDA-98B3-CDF7-7D8745641794}"/>
              </a:ext>
            </a:extLst>
          </p:cNvPr>
          <p:cNvSpPr/>
          <p:nvPr/>
        </p:nvSpPr>
        <p:spPr>
          <a:xfrm rot="16200000">
            <a:off x="2493655" y="-10322093"/>
            <a:ext cx="7950917" cy="1490472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991A2-7C27-F7DF-1203-515D32A6D726}"/>
              </a:ext>
            </a:extLst>
          </p:cNvPr>
          <p:cNvSpPr txBox="1"/>
          <p:nvPr/>
        </p:nvSpPr>
        <p:spPr>
          <a:xfrm>
            <a:off x="10577403" y="6457890"/>
            <a:ext cx="174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027D6-51BB-DBB1-BD2A-107B914FDDE4}"/>
              </a:ext>
            </a:extLst>
          </p:cNvPr>
          <p:cNvSpPr txBox="1"/>
          <p:nvPr/>
        </p:nvSpPr>
        <p:spPr>
          <a:xfrm>
            <a:off x="-4942284" y="1136142"/>
            <a:ext cx="317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Configuration: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4C6E6-48F9-4FC7-6C83-EC6BD0A2B3A4}"/>
              </a:ext>
            </a:extLst>
          </p:cNvPr>
          <p:cNvSpPr/>
          <p:nvPr/>
        </p:nvSpPr>
        <p:spPr>
          <a:xfrm>
            <a:off x="-3226131" y="1768755"/>
            <a:ext cx="1492842" cy="9880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5CE0F-989B-B0B5-2583-BFDDE663DA8E}"/>
              </a:ext>
            </a:extLst>
          </p:cNvPr>
          <p:cNvSpPr txBox="1"/>
          <p:nvPr/>
        </p:nvSpPr>
        <p:spPr>
          <a:xfrm>
            <a:off x="-3261332" y="1760485"/>
            <a:ext cx="14928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Shoulder</a:t>
            </a:r>
          </a:p>
          <a:p>
            <a:r>
              <a:rPr lang="en-US" sz="1050" dirty="0"/>
              <a:t>DOF = 2 (</a:t>
            </a:r>
            <a:r>
              <a:rPr lang="en-US" sz="1050" dirty="0" err="1"/>
              <a:t>Yaw,Pitch</a:t>
            </a:r>
            <a:r>
              <a:rPr lang="en-US" sz="1050" dirty="0"/>
              <a:t>)</a:t>
            </a:r>
          </a:p>
          <a:p>
            <a:r>
              <a:rPr lang="en-US" sz="1050" dirty="0"/>
              <a:t>Allows the arm to move in multiply directions</a:t>
            </a:r>
          </a:p>
          <a:p>
            <a:r>
              <a:rPr lang="en-US" sz="1050" dirty="0"/>
              <a:t>from 0 to 180 Degree.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E5DECF-9211-CBC2-3C6C-2EEBE1F869C9}"/>
              </a:ext>
            </a:extLst>
          </p:cNvPr>
          <p:cNvSpPr/>
          <p:nvPr/>
        </p:nvSpPr>
        <p:spPr>
          <a:xfrm>
            <a:off x="-4969957" y="2833545"/>
            <a:ext cx="1494420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91AD9-3ADF-542E-BC50-57F0B741FA1A}"/>
              </a:ext>
            </a:extLst>
          </p:cNvPr>
          <p:cNvSpPr txBox="1"/>
          <p:nvPr/>
        </p:nvSpPr>
        <p:spPr>
          <a:xfrm>
            <a:off x="-5017373" y="2786185"/>
            <a:ext cx="149442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Elbow</a:t>
            </a:r>
          </a:p>
          <a:p>
            <a:r>
              <a:rPr lang="en-US" sz="900" dirty="0"/>
              <a:t>DOF = 1 (Pitch)</a:t>
            </a:r>
          </a:p>
          <a:p>
            <a:r>
              <a:rPr lang="en-US" sz="900" dirty="0"/>
              <a:t>Allows flexion </a:t>
            </a:r>
            <a:r>
              <a:rPr lang="en-US" sz="1050" dirty="0"/>
              <a:t>and</a:t>
            </a:r>
            <a:r>
              <a:rPr lang="en-US" sz="900" dirty="0"/>
              <a:t> extension of the arm which is connected to 40tooth gear.</a:t>
            </a:r>
          </a:p>
          <a:p>
            <a:endParaRPr lang="en-US" sz="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255239-E474-8368-9AEA-4776939B116C}"/>
              </a:ext>
            </a:extLst>
          </p:cNvPr>
          <p:cNvSpPr/>
          <p:nvPr/>
        </p:nvSpPr>
        <p:spPr>
          <a:xfrm>
            <a:off x="-3226130" y="2832344"/>
            <a:ext cx="1492842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25215-5742-07D1-1F81-C83C9BE5B432}"/>
              </a:ext>
            </a:extLst>
          </p:cNvPr>
          <p:cNvSpPr txBox="1"/>
          <p:nvPr/>
        </p:nvSpPr>
        <p:spPr>
          <a:xfrm>
            <a:off x="-3280737" y="2799365"/>
            <a:ext cx="144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Wrist</a:t>
            </a:r>
          </a:p>
          <a:p>
            <a:r>
              <a:rPr lang="en-US" sz="1000" dirty="0"/>
              <a:t>DOF = 2 (</a:t>
            </a:r>
            <a:r>
              <a:rPr lang="en-US" sz="1000" dirty="0" err="1"/>
              <a:t>Yaw,Pitch</a:t>
            </a:r>
            <a:r>
              <a:rPr lang="en-US" sz="1000" dirty="0"/>
              <a:t>)</a:t>
            </a:r>
          </a:p>
          <a:p>
            <a:r>
              <a:rPr lang="en-US" sz="1000" dirty="0"/>
              <a:t>Allows </a:t>
            </a:r>
            <a:r>
              <a:rPr lang="en-US" sz="1050" dirty="0"/>
              <a:t>the</a:t>
            </a:r>
            <a:r>
              <a:rPr lang="en-US" sz="1000" dirty="0"/>
              <a:t> Gripper to orient in multiply directions.</a:t>
            </a:r>
          </a:p>
          <a:p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A5217B-A2E1-07E1-7C5E-1ECC59CFAEE8}"/>
              </a:ext>
            </a:extLst>
          </p:cNvPr>
          <p:cNvSpPr/>
          <p:nvPr/>
        </p:nvSpPr>
        <p:spPr>
          <a:xfrm>
            <a:off x="-5057149" y="3788904"/>
            <a:ext cx="1642931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5D1357-C7DF-5022-B6B7-146C566A557F}"/>
              </a:ext>
            </a:extLst>
          </p:cNvPr>
          <p:cNvSpPr txBox="1"/>
          <p:nvPr/>
        </p:nvSpPr>
        <p:spPr>
          <a:xfrm>
            <a:off x="-5026584" y="3807703"/>
            <a:ext cx="15818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Gripper</a:t>
            </a:r>
          </a:p>
          <a:p>
            <a:r>
              <a:rPr lang="en-US" sz="1050" dirty="0"/>
              <a:t>DOF = 1 (Open/Close)</a:t>
            </a:r>
          </a:p>
          <a:p>
            <a:r>
              <a:rPr lang="en-US" sz="1050" dirty="0"/>
              <a:t>Grape and release objects.</a:t>
            </a:r>
          </a:p>
          <a:p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707DF-CE3D-9646-6E66-92D4958F8D4B}"/>
              </a:ext>
            </a:extLst>
          </p:cNvPr>
          <p:cNvSpPr/>
          <p:nvPr/>
        </p:nvSpPr>
        <p:spPr>
          <a:xfrm>
            <a:off x="-4998513" y="1764587"/>
            <a:ext cx="1494420" cy="988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DAAEE3-DD49-0901-E26C-1C656037EFF4}"/>
              </a:ext>
            </a:extLst>
          </p:cNvPr>
          <p:cNvSpPr txBox="1"/>
          <p:nvPr/>
        </p:nvSpPr>
        <p:spPr>
          <a:xfrm>
            <a:off x="-4997267" y="1726759"/>
            <a:ext cx="145941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Base</a:t>
            </a:r>
          </a:p>
          <a:p>
            <a:r>
              <a:rPr lang="en-US" sz="1050" dirty="0"/>
              <a:t>DOF = 1 </a:t>
            </a:r>
          </a:p>
          <a:p>
            <a:r>
              <a:rPr lang="en-US" sz="1050" dirty="0"/>
              <a:t>Provides stability and allows rotation of entire arm from 0 to 180 Degree.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4A62A-3375-61CD-EE73-6AFF0B324904}"/>
              </a:ext>
            </a:extLst>
          </p:cNvPr>
          <p:cNvSpPr txBox="1"/>
          <p:nvPr/>
        </p:nvSpPr>
        <p:spPr>
          <a:xfrm>
            <a:off x="13187562" y="1136142"/>
            <a:ext cx="3939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DOF: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0BEF4-3FB4-72D6-BA34-5467FD9AB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6" t="29972" r="21502" b="42964"/>
          <a:stretch/>
        </p:blipFill>
        <p:spPr bwMode="auto">
          <a:xfrm>
            <a:off x="13295364" y="1894654"/>
            <a:ext cx="4621707" cy="125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2691051B-F134-5359-10AA-A9365902A6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359797" y="4376520"/>
              <a:ext cx="3252629" cy="360190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2629" cy="3601904"/>
                    </a:xfrm>
                    <a:prstGeom prst="rect">
                      <a:avLst/>
                    </a:prstGeom>
                  </am3d:spPr>
                  <am3d:camera>
                    <am3d:pos x="0" y="0" z="64560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48" d="1000000"/>
                    <am3d:preTrans dx="30346720" dy="2443814" dz="3514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68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2691051B-F134-5359-10AA-A9365902A6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359797" y="4376520"/>
                <a:ext cx="3252629" cy="3601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9025FD12-6501-384C-BD1C-DBAFC72F1B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583498" y="-1761549"/>
              <a:ext cx="1937755" cy="24955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37755" cy="2495594"/>
                    </a:xfrm>
                    <a:prstGeom prst="rect">
                      <a:avLst/>
                    </a:prstGeom>
                  </am3d:spPr>
                  <am3d:camera>
                    <am3d:pos x="0" y="0" z="67548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9" d="1000000"/>
                    <am3d:preTrans dx="-824" dy="-14265782" dz="-7179866"/>
                    <am3d:scale>
                      <am3d:sx n="1000000" d="1000000"/>
                      <am3d:sy n="1000000" d="1000000"/>
                      <am3d:sz n="1000000" d="1000000"/>
                    </am3d:scale>
                    <am3d:rot ax="9306672" ay="2673136" az="971823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561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9025FD12-6501-384C-BD1C-DBAFC72F1B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583498" y="-1761549"/>
                <a:ext cx="1937755" cy="2495594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EB92D9B-DD29-93E3-11D7-96275A6DFDB3}"/>
              </a:ext>
            </a:extLst>
          </p:cNvPr>
          <p:cNvSpPr txBox="1"/>
          <p:nvPr/>
        </p:nvSpPr>
        <p:spPr>
          <a:xfrm>
            <a:off x="-5549409" y="-5020517"/>
            <a:ext cx="315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327F5-B831-1BBB-FD72-4F5BFB2E5555}"/>
              </a:ext>
            </a:extLst>
          </p:cNvPr>
          <p:cNvSpPr txBox="1"/>
          <p:nvPr/>
        </p:nvSpPr>
        <p:spPr>
          <a:xfrm>
            <a:off x="9078140" y="-6293469"/>
            <a:ext cx="533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pic>
        <p:nvPicPr>
          <p:cNvPr id="1232" name="Picture 1231" descr="A white gear with a hole&#10;&#10;Description automatically generated">
            <a:extLst>
              <a:ext uri="{FF2B5EF4-FFF2-40B4-BE49-F238E27FC236}">
                <a16:creationId xmlns:a16="http://schemas.microsoft.com/office/drawing/2014/main" id="{EE906732-899F-18A9-C42C-C73A1BC36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991" y="-5479356"/>
            <a:ext cx="1224940" cy="1169558"/>
          </a:xfrm>
          <a:prstGeom prst="rect">
            <a:avLst/>
          </a:prstGeom>
        </p:spPr>
      </p:pic>
      <p:pic>
        <p:nvPicPr>
          <p:cNvPr id="6" name="Picture 5" descr="A green circuit board with white buttons and black wires&#10;&#10;Description automatically generated">
            <a:extLst>
              <a:ext uri="{FF2B5EF4-FFF2-40B4-BE49-F238E27FC236}">
                <a16:creationId xmlns:a16="http://schemas.microsoft.com/office/drawing/2014/main" id="{60FE83F3-759A-BFF7-DEDA-0B6F87C28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1" b="6845"/>
          <a:stretch/>
        </p:blipFill>
        <p:spPr>
          <a:xfrm>
            <a:off x="9235561" y="-5469747"/>
            <a:ext cx="1341842" cy="116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78143-B982-F5E6-47BA-BC2C62C3824B}"/>
              </a:ext>
            </a:extLst>
          </p:cNvPr>
          <p:cNvSpPr txBox="1"/>
          <p:nvPr/>
        </p:nvSpPr>
        <p:spPr>
          <a:xfrm>
            <a:off x="9235561" y="-4223725"/>
            <a:ext cx="1312314" cy="276999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Arduino Uno</a:t>
            </a:r>
          </a:p>
        </p:txBody>
      </p:sp>
      <p:pic>
        <p:nvPicPr>
          <p:cNvPr id="9" name="Picture 8" descr="A small black electronic device with wires&#10;&#10;Description automatically generated">
            <a:extLst>
              <a:ext uri="{FF2B5EF4-FFF2-40B4-BE49-F238E27FC236}">
                <a16:creationId xmlns:a16="http://schemas.microsoft.com/office/drawing/2014/main" id="{F0018B18-4690-E6FF-FB92-7089E74CB6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98" y="-5470797"/>
            <a:ext cx="1160998" cy="1160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1597F0-A015-F796-8B18-C859FA34EC7E}"/>
              </a:ext>
            </a:extLst>
          </p:cNvPr>
          <p:cNvSpPr txBox="1"/>
          <p:nvPr/>
        </p:nvSpPr>
        <p:spPr>
          <a:xfrm>
            <a:off x="11029709" y="-4232934"/>
            <a:ext cx="1172988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4-Servo Motors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B31B24-4F37-C277-023E-B3FCD30BD961}"/>
              </a:ext>
            </a:extLst>
          </p:cNvPr>
          <p:cNvSpPr txBox="1"/>
          <p:nvPr/>
        </p:nvSpPr>
        <p:spPr>
          <a:xfrm>
            <a:off x="12666664" y="-4223725"/>
            <a:ext cx="1225267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2-40 Tooth Gear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85040C-40EF-3614-FFA8-67CC49EB51C6}"/>
              </a:ext>
            </a:extLst>
          </p:cNvPr>
          <p:cNvSpPr txBox="1"/>
          <p:nvPr/>
        </p:nvSpPr>
        <p:spPr>
          <a:xfrm>
            <a:off x="-5829334" y="-5137793"/>
            <a:ext cx="61120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a controller uses potentiometers to control each joint's servo, allowing manual control of the robotic arm’s position. The button toggles the gripper between open and closed states, simulating a "grab" and "release" functionality. This is useful for creating a simple, manually controlled robotic arm with limited automation.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 descr="A grey gear with a hole in the middle&#10;&#10;Description automatically generated">
            <a:extLst>
              <a:ext uri="{FF2B5EF4-FFF2-40B4-BE49-F238E27FC236}">
                <a16:creationId xmlns:a16="http://schemas.microsoft.com/office/drawing/2014/main" id="{DA5DB2DA-03BE-3A64-8201-6C796FA638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73" y="-3774614"/>
            <a:ext cx="1169558" cy="1169558"/>
          </a:xfrm>
          <a:prstGeom prst="rect">
            <a:avLst/>
          </a:prstGeom>
        </p:spPr>
      </p:pic>
      <p:pic>
        <p:nvPicPr>
          <p:cNvPr id="31" name="Picture 30" descr="A small blue device with a wire&#10;&#10;Description automatically generated">
            <a:extLst>
              <a:ext uri="{FF2B5EF4-FFF2-40B4-BE49-F238E27FC236}">
                <a16:creationId xmlns:a16="http://schemas.microsoft.com/office/drawing/2014/main" id="{49EBA22D-ACB9-445B-6408-ED6C5E2911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39" y="-1777099"/>
            <a:ext cx="1169558" cy="1169558"/>
          </a:xfrm>
          <a:prstGeom prst="rect">
            <a:avLst/>
          </a:prstGeom>
        </p:spPr>
      </p:pic>
      <p:pic>
        <p:nvPicPr>
          <p:cNvPr id="33" name="Picture 32" descr="A close-up of a resistor&#10;&#10;Description automatically generated">
            <a:extLst>
              <a:ext uri="{FF2B5EF4-FFF2-40B4-BE49-F238E27FC236}">
                <a16:creationId xmlns:a16="http://schemas.microsoft.com/office/drawing/2014/main" id="{DEEFFDDE-7E0A-0B8E-4195-4A69A7D965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98" y="-3775403"/>
            <a:ext cx="1169557" cy="1169557"/>
          </a:xfrm>
          <a:prstGeom prst="rect">
            <a:avLst/>
          </a:prstGeom>
        </p:spPr>
      </p:pic>
      <p:pic>
        <p:nvPicPr>
          <p:cNvPr id="35" name="Picture 34" descr="A blue circuit board with many small colored objects&#10;&#10;Description automatically generated">
            <a:extLst>
              <a:ext uri="{FF2B5EF4-FFF2-40B4-BE49-F238E27FC236}">
                <a16:creationId xmlns:a16="http://schemas.microsoft.com/office/drawing/2014/main" id="{69A034B8-63E3-34B8-60B3-ECCA3D910F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4" y="-3782066"/>
            <a:ext cx="1369059" cy="11762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235DF3-D341-C6CF-3A53-25349F4287E7}"/>
              </a:ext>
            </a:extLst>
          </p:cNvPr>
          <p:cNvSpPr txBox="1"/>
          <p:nvPr/>
        </p:nvSpPr>
        <p:spPr>
          <a:xfrm>
            <a:off x="9235560" y="-2527491"/>
            <a:ext cx="1312314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Servo Module Driver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261226-D4D8-004E-8769-F0A5D74D7B18}"/>
              </a:ext>
            </a:extLst>
          </p:cNvPr>
          <p:cNvSpPr txBox="1"/>
          <p:nvPr/>
        </p:nvSpPr>
        <p:spPr>
          <a:xfrm>
            <a:off x="11029709" y="-2525792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Potential Resistor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7D2E58-F5C5-8591-0490-143806FD6B7E}"/>
              </a:ext>
            </a:extLst>
          </p:cNvPr>
          <p:cNvSpPr txBox="1"/>
          <p:nvPr/>
        </p:nvSpPr>
        <p:spPr>
          <a:xfrm>
            <a:off x="12692828" y="-2524851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34 Tooth Gear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035CB6-8D50-9532-F304-D7D375B16CA6}"/>
              </a:ext>
            </a:extLst>
          </p:cNvPr>
          <p:cNvSpPr txBox="1"/>
          <p:nvPr/>
        </p:nvSpPr>
        <p:spPr>
          <a:xfrm>
            <a:off x="9277393" y="-542566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 Servo Motor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45DF7731-2182-40EE-87AC-A28D4F1946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0653627"/>
                  </p:ext>
                </p:extLst>
              </p:nvPr>
            </p:nvGraphicFramePr>
            <p:xfrm>
              <a:off x="-2467717" y="6990610"/>
              <a:ext cx="4835632" cy="395989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835632" cy="3959890"/>
                    </a:xfrm>
                    <a:prstGeom prst="rect">
                      <a:avLst/>
                    </a:prstGeom>
                  </am3d:spPr>
                  <am3d:camera>
                    <am3d:pos x="0" y="0" z="583745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8302" d="1000000"/>
                    <am3d:preTrans dx="-522739" dy="-3682676" dz="189367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3115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45DF7731-2182-40EE-87AC-A28D4F1946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2467717" y="6990610"/>
                <a:ext cx="4835632" cy="395989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674FB25-EB8C-9147-4B7F-3B5E993F7442}"/>
              </a:ext>
            </a:extLst>
          </p:cNvPr>
          <p:cNvSpPr txBox="1"/>
          <p:nvPr/>
        </p:nvSpPr>
        <p:spPr>
          <a:xfrm>
            <a:off x="821394" y="-5045841"/>
            <a:ext cx="506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3F3DD4-C84B-C8FF-31D6-AD1FCEDB058A}"/>
              </a:ext>
            </a:extLst>
          </p:cNvPr>
          <p:cNvSpPr txBox="1"/>
          <p:nvPr/>
        </p:nvSpPr>
        <p:spPr>
          <a:xfrm>
            <a:off x="793857" y="-4390011"/>
            <a:ext cx="5134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Arduino IDE is used to write and upload the code to the Arduino Uno microcontroller. It provides a user-friendly interface for programming the robotic arm.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BB2903-873E-7383-060F-223E3B9A6930}"/>
              </a:ext>
            </a:extLst>
          </p:cNvPr>
          <p:cNvSpPr txBox="1"/>
          <p:nvPr/>
        </p:nvSpPr>
        <p:spPr>
          <a:xfrm>
            <a:off x="-686923" y="11109643"/>
            <a:ext cx="150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7F76F2D-ECF1-BA19-7700-8351FC280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85"/>
          <a:stretch/>
        </p:blipFill>
        <p:spPr bwMode="auto">
          <a:xfrm>
            <a:off x="2901945" y="1597807"/>
            <a:ext cx="7134336" cy="475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0BB4CE-2727-17DA-B6C6-EF0E1C949EF6}"/>
              </a:ext>
            </a:extLst>
          </p:cNvPr>
          <p:cNvSpPr txBox="1"/>
          <p:nvPr/>
        </p:nvSpPr>
        <p:spPr>
          <a:xfrm>
            <a:off x="354091" y="261610"/>
            <a:ext cx="552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Diagram: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F1B35404-D10D-40C0-260F-BA2E75BC4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2971" r="2323" b="7516"/>
          <a:stretch/>
        </p:blipFill>
        <p:spPr bwMode="auto">
          <a:xfrm>
            <a:off x="11616203" y="7083315"/>
            <a:ext cx="7289131" cy="476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15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6CFD0-9C00-7998-3450-285EF3335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912F7-CBB6-B7A1-0387-FE91DCFB9B40}"/>
              </a:ext>
            </a:extLst>
          </p:cNvPr>
          <p:cNvSpPr/>
          <p:nvPr/>
        </p:nvSpPr>
        <p:spPr>
          <a:xfrm rot="16200000">
            <a:off x="2667905" y="-2667975"/>
            <a:ext cx="6875450" cy="1221125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E1704C-67AA-0C64-C4F8-55CED3E82909}"/>
              </a:ext>
            </a:extLst>
          </p:cNvPr>
          <p:cNvSpPr txBox="1"/>
          <p:nvPr/>
        </p:nvSpPr>
        <p:spPr>
          <a:xfrm>
            <a:off x="10577403" y="6457890"/>
            <a:ext cx="174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2CE4B-A3B2-F50F-94BF-C7D161DD51ED}"/>
              </a:ext>
            </a:extLst>
          </p:cNvPr>
          <p:cNvSpPr txBox="1"/>
          <p:nvPr/>
        </p:nvSpPr>
        <p:spPr>
          <a:xfrm>
            <a:off x="-4942284" y="1136142"/>
            <a:ext cx="317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Configuration: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4AF683-BBEC-3EDC-3762-4B2F0965C676}"/>
              </a:ext>
            </a:extLst>
          </p:cNvPr>
          <p:cNvSpPr/>
          <p:nvPr/>
        </p:nvSpPr>
        <p:spPr>
          <a:xfrm>
            <a:off x="-3226131" y="1768755"/>
            <a:ext cx="1492842" cy="9880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8121D-8A14-2C09-5B32-9770583FCF28}"/>
              </a:ext>
            </a:extLst>
          </p:cNvPr>
          <p:cNvSpPr txBox="1"/>
          <p:nvPr/>
        </p:nvSpPr>
        <p:spPr>
          <a:xfrm>
            <a:off x="-3261332" y="1760485"/>
            <a:ext cx="14928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Shoulder</a:t>
            </a:r>
          </a:p>
          <a:p>
            <a:r>
              <a:rPr lang="en-US" sz="1050" dirty="0"/>
              <a:t>DOF = 2 (</a:t>
            </a:r>
            <a:r>
              <a:rPr lang="en-US" sz="1050" dirty="0" err="1"/>
              <a:t>Yaw,Pitch</a:t>
            </a:r>
            <a:r>
              <a:rPr lang="en-US" sz="1050" dirty="0"/>
              <a:t>)</a:t>
            </a:r>
          </a:p>
          <a:p>
            <a:r>
              <a:rPr lang="en-US" sz="1050" dirty="0"/>
              <a:t>Allows the arm to move in multiply directions</a:t>
            </a:r>
          </a:p>
          <a:p>
            <a:r>
              <a:rPr lang="en-US" sz="1050" dirty="0"/>
              <a:t>from 0 to 180 Degree.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B3E585-CF9B-7E10-1EED-F60AE0FB03CF}"/>
              </a:ext>
            </a:extLst>
          </p:cNvPr>
          <p:cNvSpPr/>
          <p:nvPr/>
        </p:nvSpPr>
        <p:spPr>
          <a:xfrm>
            <a:off x="-4969957" y="2833545"/>
            <a:ext cx="1494420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3E8BD-ADFE-768D-046A-5E5806B76F83}"/>
              </a:ext>
            </a:extLst>
          </p:cNvPr>
          <p:cNvSpPr txBox="1"/>
          <p:nvPr/>
        </p:nvSpPr>
        <p:spPr>
          <a:xfrm>
            <a:off x="-5017373" y="2786185"/>
            <a:ext cx="149442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Elbow</a:t>
            </a:r>
          </a:p>
          <a:p>
            <a:r>
              <a:rPr lang="en-US" sz="900" dirty="0"/>
              <a:t>DOF = 1 (Pitch)</a:t>
            </a:r>
          </a:p>
          <a:p>
            <a:r>
              <a:rPr lang="en-US" sz="900" dirty="0"/>
              <a:t>Allows flexion </a:t>
            </a:r>
            <a:r>
              <a:rPr lang="en-US" sz="1050" dirty="0"/>
              <a:t>and</a:t>
            </a:r>
            <a:r>
              <a:rPr lang="en-US" sz="900" dirty="0"/>
              <a:t> extension of the arm which is connected to 40tooth gear.</a:t>
            </a:r>
          </a:p>
          <a:p>
            <a:endParaRPr lang="en-US" sz="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31DEEC-B4D1-A914-C3EC-901DFB5AA3BC}"/>
              </a:ext>
            </a:extLst>
          </p:cNvPr>
          <p:cNvSpPr/>
          <p:nvPr/>
        </p:nvSpPr>
        <p:spPr>
          <a:xfrm>
            <a:off x="-3226130" y="2832344"/>
            <a:ext cx="1492842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C1E84-DB90-2B25-26CE-3403D4993C49}"/>
              </a:ext>
            </a:extLst>
          </p:cNvPr>
          <p:cNvSpPr txBox="1"/>
          <p:nvPr/>
        </p:nvSpPr>
        <p:spPr>
          <a:xfrm>
            <a:off x="-3280737" y="2799365"/>
            <a:ext cx="144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Wrist</a:t>
            </a:r>
          </a:p>
          <a:p>
            <a:r>
              <a:rPr lang="en-US" sz="1000" dirty="0"/>
              <a:t>DOF = 2 (</a:t>
            </a:r>
            <a:r>
              <a:rPr lang="en-US" sz="1000" dirty="0" err="1"/>
              <a:t>Yaw,Pitch</a:t>
            </a:r>
            <a:r>
              <a:rPr lang="en-US" sz="1000" dirty="0"/>
              <a:t>)</a:t>
            </a:r>
          </a:p>
          <a:p>
            <a:r>
              <a:rPr lang="en-US" sz="1000" dirty="0"/>
              <a:t>Allows </a:t>
            </a:r>
            <a:r>
              <a:rPr lang="en-US" sz="1050" dirty="0"/>
              <a:t>the</a:t>
            </a:r>
            <a:r>
              <a:rPr lang="en-US" sz="1000" dirty="0"/>
              <a:t> Gripper to orient in multiply directions.</a:t>
            </a:r>
          </a:p>
          <a:p>
            <a:endParaRPr lang="en-US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207212-7CAD-5D01-E3EF-463E4408F308}"/>
              </a:ext>
            </a:extLst>
          </p:cNvPr>
          <p:cNvSpPr/>
          <p:nvPr/>
        </p:nvSpPr>
        <p:spPr>
          <a:xfrm>
            <a:off x="-5057149" y="3788904"/>
            <a:ext cx="1642931" cy="804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16DB0-BEC8-3205-EC50-5ED68E88B666}"/>
              </a:ext>
            </a:extLst>
          </p:cNvPr>
          <p:cNvSpPr txBox="1"/>
          <p:nvPr/>
        </p:nvSpPr>
        <p:spPr>
          <a:xfrm>
            <a:off x="-5026584" y="3807703"/>
            <a:ext cx="15818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Gripper</a:t>
            </a:r>
          </a:p>
          <a:p>
            <a:r>
              <a:rPr lang="en-US" sz="1050" dirty="0"/>
              <a:t>DOF = 1 (Open/Close)</a:t>
            </a:r>
          </a:p>
          <a:p>
            <a:r>
              <a:rPr lang="en-US" sz="1050" dirty="0"/>
              <a:t>Grape and release objects.</a:t>
            </a:r>
          </a:p>
          <a:p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4AF341-F208-22C3-74F8-0E7666103A68}"/>
              </a:ext>
            </a:extLst>
          </p:cNvPr>
          <p:cNvSpPr/>
          <p:nvPr/>
        </p:nvSpPr>
        <p:spPr>
          <a:xfrm>
            <a:off x="-4998513" y="1764587"/>
            <a:ext cx="1494420" cy="988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61E936-6528-7F6E-A2DF-E7478A52012C}"/>
              </a:ext>
            </a:extLst>
          </p:cNvPr>
          <p:cNvSpPr txBox="1"/>
          <p:nvPr/>
        </p:nvSpPr>
        <p:spPr>
          <a:xfrm>
            <a:off x="-4997267" y="1726759"/>
            <a:ext cx="145941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Base</a:t>
            </a:r>
          </a:p>
          <a:p>
            <a:r>
              <a:rPr lang="en-US" sz="1050" dirty="0"/>
              <a:t>DOF = 1 </a:t>
            </a:r>
          </a:p>
          <a:p>
            <a:r>
              <a:rPr lang="en-US" sz="1050" dirty="0"/>
              <a:t>Provides stability and allows rotation of entire arm from 0 to 180 Degree.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A84E1-50D6-5B1E-60EA-09F76789AB1E}"/>
              </a:ext>
            </a:extLst>
          </p:cNvPr>
          <p:cNvSpPr txBox="1"/>
          <p:nvPr/>
        </p:nvSpPr>
        <p:spPr>
          <a:xfrm>
            <a:off x="13187562" y="1136142"/>
            <a:ext cx="3939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DOF: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C723A7-D451-32B3-38E9-38FFB7512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6" t="29972" r="21502" b="42964"/>
          <a:stretch/>
        </p:blipFill>
        <p:spPr bwMode="auto">
          <a:xfrm>
            <a:off x="13295364" y="1894654"/>
            <a:ext cx="4621707" cy="125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5D49C1B2-7A5F-336B-E10D-B5B96AA8CB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359797" y="4376520"/>
              <a:ext cx="3252629" cy="360190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2629" cy="3601904"/>
                    </a:xfrm>
                    <a:prstGeom prst="rect">
                      <a:avLst/>
                    </a:prstGeom>
                  </am3d:spPr>
                  <am3d:camera>
                    <am3d:pos x="0" y="0" z="645600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48" d="1000000"/>
                    <am3d:preTrans dx="30346720" dy="2443814" dz="3514084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768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5D49C1B2-7A5F-336B-E10D-B5B96AA8CB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359797" y="4376520"/>
                <a:ext cx="3252629" cy="3601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084B72D0-D0FA-28D2-ECBC-2F34D1AED6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583498" y="-1761549"/>
              <a:ext cx="1937755" cy="24955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37755" cy="2495594"/>
                    </a:xfrm>
                    <a:prstGeom prst="rect">
                      <a:avLst/>
                    </a:prstGeom>
                  </am3d:spPr>
                  <am3d:camera>
                    <am3d:pos x="0" y="0" z="675488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29" d="1000000"/>
                    <am3d:preTrans dx="-824" dy="-14265782" dz="-7179866"/>
                    <am3d:scale>
                      <am3d:sx n="1000000" d="1000000"/>
                      <am3d:sy n="1000000" d="1000000"/>
                      <am3d:sz n="1000000" d="1000000"/>
                    </am3d:scale>
                    <am3d:rot ax="9306672" ay="2673136" az="971823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561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084B72D0-D0FA-28D2-ECBC-2F34D1AED6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583498" y="-1761549"/>
                <a:ext cx="1937755" cy="2495594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1D9DEE2-AE19-01B4-CC2D-2A569ACCB710}"/>
              </a:ext>
            </a:extLst>
          </p:cNvPr>
          <p:cNvSpPr txBox="1"/>
          <p:nvPr/>
        </p:nvSpPr>
        <p:spPr>
          <a:xfrm>
            <a:off x="-5549409" y="-5020517"/>
            <a:ext cx="315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9E75C-52C9-F024-3277-FA557BB9555D}"/>
              </a:ext>
            </a:extLst>
          </p:cNvPr>
          <p:cNvSpPr txBox="1"/>
          <p:nvPr/>
        </p:nvSpPr>
        <p:spPr>
          <a:xfrm>
            <a:off x="9078140" y="-6293469"/>
            <a:ext cx="533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pic>
        <p:nvPicPr>
          <p:cNvPr id="1232" name="Picture 1231" descr="A white gear with a hole&#10;&#10;Description automatically generated">
            <a:extLst>
              <a:ext uri="{FF2B5EF4-FFF2-40B4-BE49-F238E27FC236}">
                <a16:creationId xmlns:a16="http://schemas.microsoft.com/office/drawing/2014/main" id="{14D92E89-904A-39AF-794C-15DFAE307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991" y="-5479356"/>
            <a:ext cx="1224940" cy="1169558"/>
          </a:xfrm>
          <a:prstGeom prst="rect">
            <a:avLst/>
          </a:prstGeom>
        </p:spPr>
      </p:pic>
      <p:pic>
        <p:nvPicPr>
          <p:cNvPr id="6" name="Picture 5" descr="A green circuit board with white buttons and black wires&#10;&#10;Description automatically generated">
            <a:extLst>
              <a:ext uri="{FF2B5EF4-FFF2-40B4-BE49-F238E27FC236}">
                <a16:creationId xmlns:a16="http://schemas.microsoft.com/office/drawing/2014/main" id="{AC0746CD-E078-4EAC-B908-A2891BBF7D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1" b="6845"/>
          <a:stretch/>
        </p:blipFill>
        <p:spPr>
          <a:xfrm>
            <a:off x="9235561" y="-5469747"/>
            <a:ext cx="1341842" cy="1160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D2669-C0F5-BD58-5BD5-4AED8390DA6B}"/>
              </a:ext>
            </a:extLst>
          </p:cNvPr>
          <p:cNvSpPr txBox="1"/>
          <p:nvPr/>
        </p:nvSpPr>
        <p:spPr>
          <a:xfrm>
            <a:off x="9235561" y="-4223725"/>
            <a:ext cx="1312314" cy="276999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Arduino Uno</a:t>
            </a:r>
          </a:p>
        </p:txBody>
      </p:sp>
      <p:pic>
        <p:nvPicPr>
          <p:cNvPr id="9" name="Picture 8" descr="A small black electronic device with wires&#10;&#10;Description automatically generated">
            <a:extLst>
              <a:ext uri="{FF2B5EF4-FFF2-40B4-BE49-F238E27FC236}">
                <a16:creationId xmlns:a16="http://schemas.microsoft.com/office/drawing/2014/main" id="{93F51952-9658-267B-6446-44DD7A5D28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98" y="-5470797"/>
            <a:ext cx="1160998" cy="1160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7AD1C0-86E0-5257-D667-71D03A00F1A8}"/>
              </a:ext>
            </a:extLst>
          </p:cNvPr>
          <p:cNvSpPr txBox="1"/>
          <p:nvPr/>
        </p:nvSpPr>
        <p:spPr>
          <a:xfrm>
            <a:off x="11029709" y="-4232934"/>
            <a:ext cx="1172988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4-Servo Motors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93AE64-9F8D-D842-1281-E810AC9A6C17}"/>
              </a:ext>
            </a:extLst>
          </p:cNvPr>
          <p:cNvSpPr txBox="1"/>
          <p:nvPr/>
        </p:nvSpPr>
        <p:spPr>
          <a:xfrm>
            <a:off x="12666664" y="-4223725"/>
            <a:ext cx="1225267" cy="261610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2-40 Tooth Gear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62081D-5533-915D-7867-686B28931A4F}"/>
              </a:ext>
            </a:extLst>
          </p:cNvPr>
          <p:cNvSpPr txBox="1"/>
          <p:nvPr/>
        </p:nvSpPr>
        <p:spPr>
          <a:xfrm>
            <a:off x="-5829334" y="-5137793"/>
            <a:ext cx="61120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a controller uses potentiometers to control each joint's servo, allowing manual control of the robotic arm’s position. The button toggles the gripper between open and closed states, simulating a "grab" and "release" functionality. This is useful for creating a simple, manually controlled robotic arm with limited automation.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 descr="A grey gear with a hole in the middle&#10;&#10;Description automatically generated">
            <a:extLst>
              <a:ext uri="{FF2B5EF4-FFF2-40B4-BE49-F238E27FC236}">
                <a16:creationId xmlns:a16="http://schemas.microsoft.com/office/drawing/2014/main" id="{B84754D6-86BE-9945-C759-6CBC0300D7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73" y="-3774614"/>
            <a:ext cx="1169558" cy="1169558"/>
          </a:xfrm>
          <a:prstGeom prst="rect">
            <a:avLst/>
          </a:prstGeom>
        </p:spPr>
      </p:pic>
      <p:pic>
        <p:nvPicPr>
          <p:cNvPr id="31" name="Picture 30" descr="A small blue device with a wire&#10;&#10;Description automatically generated">
            <a:extLst>
              <a:ext uri="{FF2B5EF4-FFF2-40B4-BE49-F238E27FC236}">
                <a16:creationId xmlns:a16="http://schemas.microsoft.com/office/drawing/2014/main" id="{ADD4F2C0-5980-611E-4746-9A431DA273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39" y="-1777099"/>
            <a:ext cx="1169558" cy="1169558"/>
          </a:xfrm>
          <a:prstGeom prst="rect">
            <a:avLst/>
          </a:prstGeom>
        </p:spPr>
      </p:pic>
      <p:pic>
        <p:nvPicPr>
          <p:cNvPr id="33" name="Picture 32" descr="A close-up of a resistor&#10;&#10;Description automatically generated">
            <a:extLst>
              <a:ext uri="{FF2B5EF4-FFF2-40B4-BE49-F238E27FC236}">
                <a16:creationId xmlns:a16="http://schemas.microsoft.com/office/drawing/2014/main" id="{73A1C6AB-FA79-8C61-D3F9-B4E31EF84C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698" y="-3775403"/>
            <a:ext cx="1169557" cy="1169557"/>
          </a:xfrm>
          <a:prstGeom prst="rect">
            <a:avLst/>
          </a:prstGeom>
        </p:spPr>
      </p:pic>
      <p:pic>
        <p:nvPicPr>
          <p:cNvPr id="35" name="Picture 34" descr="A blue circuit board with many small colored objects&#10;&#10;Description automatically generated">
            <a:extLst>
              <a:ext uri="{FF2B5EF4-FFF2-40B4-BE49-F238E27FC236}">
                <a16:creationId xmlns:a16="http://schemas.microsoft.com/office/drawing/2014/main" id="{2AB0B26F-D3BC-5333-D4B6-5838E126FE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4" y="-3782066"/>
            <a:ext cx="1369059" cy="11762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D05FAA3-7C74-EDC0-698F-DC25D5BF93B3}"/>
              </a:ext>
            </a:extLst>
          </p:cNvPr>
          <p:cNvSpPr txBox="1"/>
          <p:nvPr/>
        </p:nvSpPr>
        <p:spPr>
          <a:xfrm>
            <a:off x="9235560" y="-2527491"/>
            <a:ext cx="1312314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Servo Module Driver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A3E25A-6263-6F53-0746-B2329D1F4EB5}"/>
              </a:ext>
            </a:extLst>
          </p:cNvPr>
          <p:cNvSpPr txBox="1"/>
          <p:nvPr/>
        </p:nvSpPr>
        <p:spPr>
          <a:xfrm>
            <a:off x="11029709" y="-2525792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Potential Resistor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54337A-0904-6425-0C41-44DD52B86842}"/>
              </a:ext>
            </a:extLst>
          </p:cNvPr>
          <p:cNvSpPr txBox="1"/>
          <p:nvPr/>
        </p:nvSpPr>
        <p:spPr>
          <a:xfrm>
            <a:off x="12692828" y="-2524851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34 Tooth Gear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7FBD64-9A70-9B4E-B1E0-F60E76B5916A}"/>
              </a:ext>
            </a:extLst>
          </p:cNvPr>
          <p:cNvSpPr txBox="1"/>
          <p:nvPr/>
        </p:nvSpPr>
        <p:spPr>
          <a:xfrm>
            <a:off x="9277393" y="-542566"/>
            <a:ext cx="1228647" cy="246221"/>
          </a:xfrm>
          <a:prstGeom prst="rect">
            <a:avLst/>
          </a:prstGeom>
          <a:solidFill>
            <a:srgbClr val="163E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 Servo Motor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CB9A9C26-C43E-7AC6-0B77-349BC51B6B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67717" y="6990610"/>
              <a:ext cx="4835632" cy="395989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4835632" cy="3959890"/>
                    </a:xfrm>
                    <a:prstGeom prst="rect">
                      <a:avLst/>
                    </a:prstGeom>
                  </am3d:spPr>
                  <am3d:camera>
                    <am3d:pos x="0" y="0" z="583745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8302" d="1000000"/>
                    <am3d:preTrans dx="-522739" dy="-3682676" dz="189367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3115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CB9A9C26-C43E-7AC6-0B77-349BC51B6B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2467717" y="6990610"/>
                <a:ext cx="4835632" cy="395989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A78603A-7B2F-B264-E2DF-EEA3D6070E51}"/>
              </a:ext>
            </a:extLst>
          </p:cNvPr>
          <p:cNvSpPr txBox="1"/>
          <p:nvPr/>
        </p:nvSpPr>
        <p:spPr>
          <a:xfrm>
            <a:off x="821394" y="-5045841"/>
            <a:ext cx="506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FDAA9E-F045-D61E-8A81-EF454275BB2D}"/>
              </a:ext>
            </a:extLst>
          </p:cNvPr>
          <p:cNvSpPr txBox="1"/>
          <p:nvPr/>
        </p:nvSpPr>
        <p:spPr>
          <a:xfrm>
            <a:off x="793857" y="-4390011"/>
            <a:ext cx="5134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Arduino IDE is used to write and upload the code to the Arduino Uno microcontroller. It provides a user-friendly interface for programming the robotic arm.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F2A090-25EB-A80D-6FA5-2FBF8109AF0B}"/>
              </a:ext>
            </a:extLst>
          </p:cNvPr>
          <p:cNvSpPr txBox="1"/>
          <p:nvPr/>
        </p:nvSpPr>
        <p:spPr>
          <a:xfrm>
            <a:off x="-686923" y="11109643"/>
            <a:ext cx="150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10DB11D-5757-3781-7A57-EE364BDA0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85"/>
          <a:stretch/>
        </p:blipFill>
        <p:spPr bwMode="auto">
          <a:xfrm>
            <a:off x="2901945" y="7199954"/>
            <a:ext cx="7134336" cy="475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60662B-4A28-994C-A12D-5ADCF1B16DA8}"/>
              </a:ext>
            </a:extLst>
          </p:cNvPr>
          <p:cNvSpPr txBox="1"/>
          <p:nvPr/>
        </p:nvSpPr>
        <p:spPr>
          <a:xfrm>
            <a:off x="333047" y="-1902911"/>
            <a:ext cx="552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46CEA-6DCE-4F08-7852-B498224E55F6}"/>
              </a:ext>
            </a:extLst>
          </p:cNvPr>
          <p:cNvSpPr/>
          <p:nvPr/>
        </p:nvSpPr>
        <p:spPr>
          <a:xfrm rot="19784698">
            <a:off x="-6853196" y="-2351651"/>
            <a:ext cx="17129521" cy="433432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176F17-38DA-4200-D000-2FC95A283643}"/>
              </a:ext>
            </a:extLst>
          </p:cNvPr>
          <p:cNvSpPr txBox="1"/>
          <p:nvPr/>
        </p:nvSpPr>
        <p:spPr>
          <a:xfrm>
            <a:off x="768477" y="601224"/>
            <a:ext cx="387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F32E8D-EEEF-C519-46B4-A22252B2E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2971" r="2323" b="7516"/>
          <a:stretch/>
        </p:blipFill>
        <p:spPr bwMode="auto">
          <a:xfrm>
            <a:off x="2746718" y="1774486"/>
            <a:ext cx="7289131" cy="476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71201B76-226C-9CD9-4CC7-1EED2E9684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5542833"/>
                  </p:ext>
                </p:extLst>
              </p:nvPr>
            </p:nvGraphicFramePr>
            <p:xfrm>
              <a:off x="12918754" y="-1941775"/>
              <a:ext cx="1214283" cy="121428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214283" cy="1214283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60" d="1000000"/>
                    <am3d:preTrans dx="285" dy="0" dz="997315"/>
                    <am3d:scale>
                      <am3d:sx n="1000000" d="1000000"/>
                      <am3d:sy n="1000000" d="1000000"/>
                      <am3d:sz n="1000000" d="1000000"/>
                    </am3d:scale>
                    <am3d:rot ax="9850665" ay="2850896" az="1009175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068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71201B76-226C-9CD9-4CC7-1EED2E968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918754" y="-1941775"/>
                <a:ext cx="1214283" cy="1214283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D54011ED-A3F8-92AA-9FAF-1A4658F0D092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26846" t="37446" r="15375" b="13034"/>
          <a:stretch/>
        </p:blipFill>
        <p:spPr>
          <a:xfrm>
            <a:off x="11644032" y="7431656"/>
            <a:ext cx="9930681" cy="47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3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1688</Words>
  <Application>Microsoft Office PowerPoint</Application>
  <PresentationFormat>Widescreen</PresentationFormat>
  <Paragraphs>273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Amr Osama Abd-Allah</dc:creator>
  <cp:lastModifiedBy>Amr Osama Abd-Allah</cp:lastModifiedBy>
  <cp:revision>10</cp:revision>
  <dcterms:created xsi:type="dcterms:W3CDTF">2024-11-17T10:07:23Z</dcterms:created>
  <dcterms:modified xsi:type="dcterms:W3CDTF">2024-11-17T18:05:37Z</dcterms:modified>
</cp:coreProperties>
</file>